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8"/>
  </p:notesMasterIdLst>
  <p:sldIdLst>
    <p:sldId id="2047" r:id="rId2"/>
    <p:sldId id="462" r:id="rId3"/>
    <p:sldId id="2046" r:id="rId4"/>
    <p:sldId id="2073" r:id="rId5"/>
    <p:sldId id="2078" r:id="rId6"/>
    <p:sldId id="2079" r:id="rId7"/>
    <p:sldId id="2080" r:id="rId8"/>
    <p:sldId id="2048" r:id="rId9"/>
    <p:sldId id="524" r:id="rId10"/>
    <p:sldId id="2077" r:id="rId11"/>
    <p:sldId id="523" r:id="rId12"/>
    <p:sldId id="525" r:id="rId13"/>
    <p:sldId id="2056" r:id="rId14"/>
    <p:sldId id="527" r:id="rId15"/>
    <p:sldId id="526" r:id="rId16"/>
    <p:sldId id="528" r:id="rId17"/>
    <p:sldId id="2081" r:id="rId18"/>
    <p:sldId id="529" r:id="rId19"/>
    <p:sldId id="534" r:id="rId20"/>
    <p:sldId id="2075" r:id="rId21"/>
    <p:sldId id="2076" r:id="rId22"/>
    <p:sldId id="531" r:id="rId23"/>
    <p:sldId id="2074" r:id="rId24"/>
    <p:sldId id="2057" r:id="rId25"/>
    <p:sldId id="2058" r:id="rId26"/>
    <p:sldId id="2082" r:id="rId27"/>
    <p:sldId id="2083" r:id="rId28"/>
    <p:sldId id="2059" r:id="rId29"/>
    <p:sldId id="2061" r:id="rId30"/>
    <p:sldId id="2060" r:id="rId31"/>
    <p:sldId id="2062" r:id="rId32"/>
    <p:sldId id="535" r:id="rId33"/>
    <p:sldId id="509" r:id="rId34"/>
    <p:sldId id="2072" r:id="rId35"/>
    <p:sldId id="495" r:id="rId36"/>
    <p:sldId id="203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51D41"/>
    <a:srgbClr val="DCDAF2"/>
    <a:srgbClr val="8EC63F"/>
    <a:srgbClr val="FFFFFF"/>
    <a:srgbClr val="282362"/>
    <a:srgbClr val="5461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74221" autoAdjust="0"/>
  </p:normalViewPr>
  <p:slideViewPr>
    <p:cSldViewPr snapToGrid="0" showGuides="1">
      <p:cViewPr varScale="1">
        <p:scale>
          <a:sx n="67" d="100"/>
          <a:sy n="67" d="100"/>
        </p:scale>
        <p:origin x="2104" y="176"/>
      </p:cViewPr>
      <p:guideLst>
        <p:guide orient="horz" pos="429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04/03/2020</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24311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11</a:t>
            </a:fld>
            <a:endParaRPr lang="fr-FR"/>
          </a:p>
        </p:txBody>
      </p:sp>
    </p:spTree>
    <p:extLst>
      <p:ext uri="{BB962C8B-B14F-4D97-AF65-F5344CB8AC3E}">
        <p14:creationId xmlns:p14="http://schemas.microsoft.com/office/powerpoint/2010/main" val="163952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UP (vertically), Scale Out (horizontally)</a:t>
            </a:r>
          </a:p>
          <a:p>
            <a:r>
              <a:rPr lang="en-US" dirty="0"/>
              <a:t>Scale out =&gt;  many</a:t>
            </a:r>
            <a:r>
              <a:rPr lang="en-US" baseline="0" dirty="0"/>
              <a:t> machines =&gt; </a:t>
            </a:r>
            <a:r>
              <a:rPr lang="en-US" dirty="0"/>
              <a:t>distributed computation and distributed storage =&gt; framework to manage the distributed systems.</a:t>
            </a:r>
          </a:p>
        </p:txBody>
      </p:sp>
      <p:sp>
        <p:nvSpPr>
          <p:cNvPr id="4" name="Slide Number Placeholder 3"/>
          <p:cNvSpPr>
            <a:spLocks noGrp="1"/>
          </p:cNvSpPr>
          <p:nvPr>
            <p:ph type="sldNum" sz="quarter" idx="10"/>
          </p:nvPr>
        </p:nvSpPr>
        <p:spPr/>
        <p:txBody>
          <a:bodyPr/>
          <a:lstStyle/>
          <a:p>
            <a:fld id="{7A1EB006-2DD9-3946-AF15-09AAE92EA1EA}" type="slidenum">
              <a:rPr lang="fr-FR" smtClean="0"/>
              <a:t>12</a:t>
            </a:fld>
            <a:endParaRPr lang="fr-FR"/>
          </a:p>
        </p:txBody>
      </p:sp>
    </p:spTree>
    <p:extLst>
      <p:ext uri="{BB962C8B-B14F-4D97-AF65-F5344CB8AC3E}">
        <p14:creationId xmlns:p14="http://schemas.microsoft.com/office/powerpoint/2010/main" val="230247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UP (vertically), Scale Out (horizontally)</a:t>
            </a:r>
          </a:p>
          <a:p>
            <a:r>
              <a:rPr lang="en-US" dirty="0"/>
              <a:t>Scale out =&gt;  many</a:t>
            </a:r>
            <a:r>
              <a:rPr lang="en-US" baseline="0" dirty="0"/>
              <a:t> machines =&gt; </a:t>
            </a:r>
            <a:r>
              <a:rPr lang="en-US" dirty="0"/>
              <a:t>distributed computation and distributed storage =&gt; framework to manage the distributed systems.</a:t>
            </a:r>
          </a:p>
        </p:txBody>
      </p:sp>
      <p:sp>
        <p:nvSpPr>
          <p:cNvPr id="4" name="Slide Number Placeholder 3"/>
          <p:cNvSpPr>
            <a:spLocks noGrp="1"/>
          </p:cNvSpPr>
          <p:nvPr>
            <p:ph type="sldNum" sz="quarter" idx="10"/>
          </p:nvPr>
        </p:nvSpPr>
        <p:spPr/>
        <p:txBody>
          <a:bodyPr/>
          <a:lstStyle/>
          <a:p>
            <a:fld id="{7A1EB006-2DD9-3946-AF15-09AAE92EA1EA}" type="slidenum">
              <a:rPr lang="fr-FR" smtClean="0"/>
              <a:t>13</a:t>
            </a:fld>
            <a:endParaRPr lang="fr-FR"/>
          </a:p>
        </p:txBody>
      </p:sp>
    </p:spTree>
    <p:extLst>
      <p:ext uri="{BB962C8B-B14F-4D97-AF65-F5344CB8AC3E}">
        <p14:creationId xmlns:p14="http://schemas.microsoft.com/office/powerpoint/2010/main" val="3677901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14</a:t>
            </a:fld>
            <a:endParaRPr lang="fr-FR"/>
          </a:p>
        </p:txBody>
      </p:sp>
    </p:spTree>
    <p:extLst>
      <p:ext uri="{BB962C8B-B14F-4D97-AF65-F5344CB8AC3E}">
        <p14:creationId xmlns:p14="http://schemas.microsoft.com/office/powerpoint/2010/main" val="2730612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15</a:t>
            </a:fld>
            <a:endParaRPr lang="fr-FR"/>
          </a:p>
        </p:txBody>
      </p:sp>
    </p:spTree>
    <p:extLst>
      <p:ext uri="{BB962C8B-B14F-4D97-AF65-F5344CB8AC3E}">
        <p14:creationId xmlns:p14="http://schemas.microsoft.com/office/powerpoint/2010/main" val="2362787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16</a:t>
            </a:fld>
            <a:endParaRPr lang="fr-FR"/>
          </a:p>
        </p:txBody>
      </p:sp>
    </p:spTree>
    <p:extLst>
      <p:ext uri="{BB962C8B-B14F-4D97-AF65-F5344CB8AC3E}">
        <p14:creationId xmlns:p14="http://schemas.microsoft.com/office/powerpoint/2010/main" val="248970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2852034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http://</a:t>
            </a:r>
            <a:r>
              <a:rPr lang="en-US" dirty="0" err="1"/>
              <a:t>comphadoop.weebly.com</a:t>
            </a:r>
            <a:r>
              <a:rPr lang="en-US" dirty="0"/>
              <a:t>/</a:t>
            </a:r>
          </a:p>
        </p:txBody>
      </p:sp>
      <p:sp>
        <p:nvSpPr>
          <p:cNvPr id="4" name="Slide Number Placeholder 3"/>
          <p:cNvSpPr>
            <a:spLocks noGrp="1"/>
          </p:cNvSpPr>
          <p:nvPr>
            <p:ph type="sldNum" sz="quarter" idx="10"/>
          </p:nvPr>
        </p:nvSpPr>
        <p:spPr/>
        <p:txBody>
          <a:bodyPr/>
          <a:lstStyle/>
          <a:p>
            <a:fld id="{7A1EB006-2DD9-3946-AF15-09AAE92EA1EA}" type="slidenum">
              <a:rPr lang="fr-FR" smtClean="0"/>
              <a:t>18</a:t>
            </a:fld>
            <a:endParaRPr lang="fr-FR"/>
          </a:p>
        </p:txBody>
      </p:sp>
    </p:spTree>
    <p:extLst>
      <p:ext uri="{BB962C8B-B14F-4D97-AF65-F5344CB8AC3E}">
        <p14:creationId xmlns:p14="http://schemas.microsoft.com/office/powerpoint/2010/main" val="3321162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 more control on how files are </a:t>
            </a:r>
            <a:r>
              <a:rPr lang="en-US" dirty="0" err="1"/>
              <a:t>splitted</a:t>
            </a:r>
            <a:r>
              <a:rPr lang="en-US" dirty="0"/>
              <a:t>, some indexing for faster access.</a:t>
            </a:r>
          </a:p>
          <a:p>
            <a:r>
              <a:rPr lang="en-US" dirty="0"/>
              <a:t>- </a:t>
            </a:r>
          </a:p>
        </p:txBody>
      </p:sp>
      <p:sp>
        <p:nvSpPr>
          <p:cNvPr id="4" name="Slide Number Placeholder 3"/>
          <p:cNvSpPr>
            <a:spLocks noGrp="1"/>
          </p:cNvSpPr>
          <p:nvPr>
            <p:ph type="sldNum" sz="quarter" idx="10"/>
          </p:nvPr>
        </p:nvSpPr>
        <p:spPr/>
        <p:txBody>
          <a:bodyPr/>
          <a:lstStyle/>
          <a:p>
            <a:fld id="{7A1EB006-2DD9-3946-AF15-09AAE92EA1EA}" type="slidenum">
              <a:rPr lang="fr-FR" smtClean="0"/>
              <a:t>19</a:t>
            </a:fld>
            <a:endParaRPr lang="fr-FR"/>
          </a:p>
        </p:txBody>
      </p:sp>
    </p:spTree>
    <p:extLst>
      <p:ext uri="{BB962C8B-B14F-4D97-AF65-F5344CB8AC3E}">
        <p14:creationId xmlns:p14="http://schemas.microsoft.com/office/powerpoint/2010/main" val="1704258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There was some confusions about what is really happening to the </a:t>
            </a:r>
            <a:r>
              <a:rPr lang="en-US" dirty="0" err="1">
                <a:solidFill>
                  <a:schemeClr val="tx1"/>
                </a:solidFill>
              </a:rPr>
              <a:t>hdfs</a:t>
            </a:r>
            <a:r>
              <a:rPr lang="en-US" dirty="0">
                <a:solidFill>
                  <a:schemeClr val="tx1"/>
                </a:solidFill>
              </a:rPr>
              <a:t> data.</a:t>
            </a:r>
          </a:p>
          <a:p>
            <a:r>
              <a:rPr lang="en-US" dirty="0">
                <a:solidFill>
                  <a:schemeClr val="tx1"/>
                </a:solidFill>
              </a:rPr>
              <a:t>This slides illustrates the movement of the data during the first part of </a:t>
            </a:r>
            <a:r>
              <a:rPr lang="en-US" dirty="0" err="1">
                <a:solidFill>
                  <a:schemeClr val="tx1"/>
                </a:solidFill>
              </a:rPr>
              <a:t>exercice</a:t>
            </a:r>
            <a:r>
              <a:rPr lang="en-US" dirty="0">
                <a:solidFill>
                  <a:schemeClr val="tx1"/>
                </a:solidFill>
              </a:rPr>
              <a:t> week#5</a:t>
            </a:r>
          </a:p>
          <a:p>
            <a:endParaRPr lang="en-US" dirty="0">
              <a:solidFill>
                <a:schemeClr val="tx1"/>
              </a:solidFill>
            </a:endParaRPr>
          </a:p>
          <a:p>
            <a:r>
              <a:rPr lang="en-US" dirty="0">
                <a:solidFill>
                  <a:schemeClr val="tx1"/>
                </a:solidFill>
              </a:rPr>
              <a:t>1. Students </a:t>
            </a:r>
            <a:r>
              <a:rPr lang="en-US" dirty="0" err="1">
                <a:solidFill>
                  <a:schemeClr val="tx1"/>
                </a:solidFill>
              </a:rPr>
              <a:t>ssh</a:t>
            </a:r>
            <a:r>
              <a:rPr lang="en-US" dirty="0">
                <a:solidFill>
                  <a:schemeClr val="tx1"/>
                </a:solidFill>
              </a:rPr>
              <a:t> on the iccluster042 in a terminal. This is their access point to the IC cluster where the big data platform is running, and from where they can run command line “clients” that interact with other components of the big data platform, such as the </a:t>
            </a:r>
            <a:r>
              <a:rPr lang="en-US" dirty="0" err="1">
                <a:solidFill>
                  <a:schemeClr val="tx1"/>
                </a:solidFill>
              </a:rPr>
              <a:t>hdfs</a:t>
            </a:r>
            <a:r>
              <a:rPr lang="en-US" dirty="0">
                <a:solidFill>
                  <a:schemeClr val="tx1"/>
                </a:solidFill>
              </a:rPr>
              <a:t> command line.</a:t>
            </a:r>
          </a:p>
          <a:p>
            <a:r>
              <a:rPr lang="en-US" dirty="0">
                <a:solidFill>
                  <a:schemeClr val="tx1"/>
                </a:solidFill>
              </a:rPr>
              <a:t>2. The loop counter data was downloaded to icculster042 with the </a:t>
            </a:r>
            <a:r>
              <a:rPr lang="en-US" dirty="0" err="1">
                <a:solidFill>
                  <a:schemeClr val="tx1"/>
                </a:solidFill>
              </a:rPr>
              <a:t>wget</a:t>
            </a:r>
            <a:r>
              <a:rPr lang="en-US" dirty="0">
                <a:solidFill>
                  <a:schemeClr val="tx1"/>
                </a:solidFill>
              </a:rPr>
              <a:t> command. At this point the file is locally on iccluster042 (if copied to /</a:t>
            </a:r>
            <a:r>
              <a:rPr lang="en-US" dirty="0" err="1">
                <a:solidFill>
                  <a:schemeClr val="tx1"/>
                </a:solidFill>
              </a:rPr>
              <a:t>tmp</a:t>
            </a:r>
            <a:r>
              <a:rPr lang="en-US" dirty="0">
                <a:solidFill>
                  <a:schemeClr val="tx1"/>
                </a:solidFill>
              </a:rPr>
              <a:t>), or on a network-accessible disk, which is mounted on iccluster042 and appear as a normal drive (if copied to their home directory). In either case it is a normal file (non-distributed) systems. </a:t>
            </a:r>
          </a:p>
          <a:p>
            <a:pPr marL="228600" indent="-228600">
              <a:buAutoNum type="arabicPeriod" startAt="3"/>
            </a:pPr>
            <a:r>
              <a:rPr lang="en-US" dirty="0">
                <a:solidFill>
                  <a:schemeClr val="tx1"/>
                </a:solidFill>
              </a:rPr>
              <a:t>Things become more interesting when they copy the the data to </a:t>
            </a:r>
            <a:r>
              <a:rPr lang="en-US" dirty="0" err="1">
                <a:solidFill>
                  <a:schemeClr val="tx1"/>
                </a:solidFill>
              </a:rPr>
              <a:t>hdfs</a:t>
            </a:r>
            <a:r>
              <a:rPr lang="en-US" dirty="0">
                <a:solidFill>
                  <a:schemeClr val="tx1"/>
                </a:solidFill>
              </a:rPr>
              <a:t> with the </a:t>
            </a:r>
            <a:r>
              <a:rPr lang="en-US" dirty="0" err="1">
                <a:solidFill>
                  <a:schemeClr val="tx1"/>
                </a:solidFill>
              </a:rPr>
              <a:t>hdfs</a:t>
            </a:r>
            <a:r>
              <a:rPr lang="en-US" dirty="0">
                <a:solidFill>
                  <a:schemeClr val="tx1"/>
                </a:solidFill>
              </a:rPr>
              <a:t> command line. The </a:t>
            </a:r>
            <a:r>
              <a:rPr lang="en-US" dirty="0" err="1">
                <a:solidFill>
                  <a:schemeClr val="tx1"/>
                </a:solidFill>
              </a:rPr>
              <a:t>hdfs</a:t>
            </a:r>
            <a:r>
              <a:rPr lang="en-US" dirty="0">
                <a:solidFill>
                  <a:schemeClr val="tx1"/>
                </a:solidFill>
              </a:rPr>
              <a:t> command is a client. This command interacts with HDFS services distributed on other nodes in the </a:t>
            </a:r>
            <a:r>
              <a:rPr lang="en-US" dirty="0" err="1">
                <a:solidFill>
                  <a:schemeClr val="tx1"/>
                </a:solidFill>
              </a:rPr>
              <a:t>iccluster</a:t>
            </a:r>
            <a:r>
              <a:rPr lang="en-US" dirty="0">
                <a:solidFill>
                  <a:schemeClr val="tx1"/>
                </a:solidFill>
              </a:rPr>
              <a:t>.</a:t>
            </a:r>
            <a:br>
              <a:rPr lang="en-US" dirty="0">
                <a:solidFill>
                  <a:schemeClr val="tx1"/>
                </a:solidFill>
              </a:rPr>
            </a:br>
            <a:r>
              <a:rPr lang="en-US" dirty="0">
                <a:solidFill>
                  <a:schemeClr val="tx1"/>
                </a:solidFill>
              </a:rPr>
              <a:t>      There are two kinds of nodes: many </a:t>
            </a:r>
            <a:r>
              <a:rPr lang="en-US" dirty="0" err="1">
                <a:solidFill>
                  <a:schemeClr val="tx1"/>
                </a:solidFill>
              </a:rPr>
              <a:t>datanodes</a:t>
            </a:r>
            <a:r>
              <a:rPr lang="en-US" dirty="0">
                <a:solidFill>
                  <a:schemeClr val="tx1"/>
                </a:solidFill>
              </a:rPr>
              <a:t>, used to store the actual data. Data nodes are responsible for the heavy lifting. This is the node that does most of the work when you run an </a:t>
            </a:r>
            <a:r>
              <a:rPr lang="en-US" dirty="0" err="1">
                <a:solidFill>
                  <a:schemeClr val="tx1"/>
                </a:solidFill>
              </a:rPr>
              <a:t>hdfs</a:t>
            </a:r>
            <a:r>
              <a:rPr lang="en-US" dirty="0">
                <a:solidFill>
                  <a:schemeClr val="tx1"/>
                </a:solidFill>
              </a:rPr>
              <a:t> </a:t>
            </a:r>
            <a:r>
              <a:rPr lang="en-US" dirty="0" err="1">
                <a:solidFill>
                  <a:schemeClr val="tx1"/>
                </a:solidFill>
              </a:rPr>
              <a:t>dfs</a:t>
            </a:r>
            <a:r>
              <a:rPr lang="en-US" dirty="0">
                <a:solidFill>
                  <a:schemeClr val="tx1"/>
                </a:solidFill>
              </a:rPr>
              <a:t> –put command. It is also responsible for packing the data for optimizing space etc.</a:t>
            </a:r>
            <a:br>
              <a:rPr lang="en-US" dirty="0">
                <a:solidFill>
                  <a:schemeClr val="tx1"/>
                </a:solidFill>
              </a:rPr>
            </a:br>
            <a:r>
              <a:rPr lang="en-US" dirty="0">
                <a:solidFill>
                  <a:schemeClr val="tx1"/>
                </a:solidFill>
              </a:rPr>
              <a:t>      The </a:t>
            </a:r>
            <a:r>
              <a:rPr lang="en-US" dirty="0" err="1">
                <a:solidFill>
                  <a:schemeClr val="tx1"/>
                </a:solidFill>
              </a:rPr>
              <a:t>namenode</a:t>
            </a:r>
            <a:r>
              <a:rPr lang="en-US" dirty="0">
                <a:solidFill>
                  <a:schemeClr val="tx1"/>
                </a:solidFill>
              </a:rPr>
              <a:t>(s) used to maintain the information about where data is stored, how it is stored etc. This is the node that does most of the work when you run an </a:t>
            </a:r>
            <a:r>
              <a:rPr lang="en-US" dirty="0" err="1">
                <a:solidFill>
                  <a:schemeClr val="tx1"/>
                </a:solidFill>
              </a:rPr>
              <a:t>hdfs</a:t>
            </a:r>
            <a:r>
              <a:rPr lang="en-US" dirty="0">
                <a:solidFill>
                  <a:schemeClr val="tx1"/>
                </a:solidFill>
              </a:rPr>
              <a:t> </a:t>
            </a:r>
            <a:r>
              <a:rPr lang="en-US" dirty="0" err="1">
                <a:solidFill>
                  <a:schemeClr val="tx1"/>
                </a:solidFill>
              </a:rPr>
              <a:t>dfs</a:t>
            </a:r>
            <a:r>
              <a:rPr lang="en-US" dirty="0">
                <a:solidFill>
                  <a:schemeClr val="tx1"/>
                </a:solidFill>
              </a:rPr>
              <a:t> –ls command: you are not looking at the content, you only need to know where to find it.</a:t>
            </a:r>
          </a:p>
          <a:p>
            <a:pPr marL="228600" indent="-228600">
              <a:buAutoNum type="arabicPeriod" startAt="3"/>
            </a:pPr>
            <a:r>
              <a:rPr lang="en-US" dirty="0">
                <a:solidFill>
                  <a:schemeClr val="tx1"/>
                </a:solidFill>
              </a:rPr>
              <a:t>The </a:t>
            </a:r>
            <a:r>
              <a:rPr lang="en-US" dirty="0" err="1">
                <a:solidFill>
                  <a:schemeClr val="tx1"/>
                </a:solidFill>
              </a:rPr>
              <a:t>namenodes</a:t>
            </a:r>
            <a:r>
              <a:rPr lang="en-US" dirty="0">
                <a:solidFill>
                  <a:schemeClr val="tx1"/>
                </a:solidFill>
              </a:rPr>
              <a:t> make it appear as if the data is stored on a single location that is network accessible to iccluster042. In reality this data is partitioned into blocks, and 3 copies of each block are distributed across </a:t>
            </a:r>
            <a:r>
              <a:rPr lang="en-US" dirty="0" err="1">
                <a:solidFill>
                  <a:schemeClr val="tx1"/>
                </a:solidFill>
              </a:rPr>
              <a:t>datanodes</a:t>
            </a:r>
            <a:r>
              <a:rPr lang="en-US" dirty="0">
                <a:solidFill>
                  <a:schemeClr val="tx1"/>
                </a:solidFill>
              </a:rPr>
              <a:t>’ local disks.</a:t>
            </a:r>
          </a:p>
          <a:p>
            <a:pPr marL="228600" indent="-228600">
              <a:buAutoNum type="arabicPeriod" startAt="3"/>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7A1EB006-2DD9-3946-AF15-09AAE92EA1EA}" type="slidenum">
              <a:rPr lang="fr-FR" smtClean="0"/>
              <a:t>20</a:t>
            </a:fld>
            <a:endParaRPr lang="fr-FR"/>
          </a:p>
        </p:txBody>
      </p:sp>
    </p:spTree>
    <p:extLst>
      <p:ext uri="{BB962C8B-B14F-4D97-AF65-F5344CB8AC3E}">
        <p14:creationId xmlns:p14="http://schemas.microsoft.com/office/powerpoint/2010/main" val="13745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191174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For more info, students are encouraged to read the documentation on </a:t>
            </a:r>
            <a:r>
              <a:rPr lang="en-US" dirty="0"/>
              <a:t>https://</a:t>
            </a:r>
            <a:r>
              <a:rPr lang="en-US" dirty="0" err="1"/>
              <a:t>hadoop.apache.org</a:t>
            </a:r>
            <a:r>
              <a:rPr lang="en-US" dirty="0"/>
              <a:t>/docs/current/</a:t>
            </a:r>
            <a:r>
              <a:rPr lang="en-US" dirty="0" err="1"/>
              <a:t>hadoop</a:t>
            </a:r>
            <a:r>
              <a:rPr lang="en-US" dirty="0"/>
              <a:t>-project-</a:t>
            </a:r>
            <a:r>
              <a:rPr lang="en-US" dirty="0" err="1"/>
              <a:t>dist</a:t>
            </a:r>
            <a:r>
              <a:rPr lang="en-US" dirty="0"/>
              <a:t>/</a:t>
            </a:r>
            <a:r>
              <a:rPr lang="en-US" dirty="0" err="1"/>
              <a:t>hadoop-hdfs</a:t>
            </a:r>
            <a:r>
              <a:rPr lang="en-US" dirty="0"/>
              <a:t>/</a:t>
            </a:r>
            <a:r>
              <a:rPr lang="en-US" dirty="0" err="1"/>
              <a:t>HdfsDesign.html</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7A1EB006-2DD9-3946-AF15-09AAE92EA1EA}" type="slidenum">
              <a:rPr lang="fr-FR" smtClean="0"/>
              <a:t>21</a:t>
            </a:fld>
            <a:endParaRPr lang="fr-FR"/>
          </a:p>
        </p:txBody>
      </p:sp>
    </p:spTree>
    <p:extLst>
      <p:ext uri="{BB962C8B-B14F-4D97-AF65-F5344CB8AC3E}">
        <p14:creationId xmlns:p14="http://schemas.microsoft.com/office/powerpoint/2010/main" val="3881978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22</a:t>
            </a:fld>
            <a:endParaRPr lang="fr-FR"/>
          </a:p>
        </p:txBody>
      </p:sp>
    </p:spTree>
    <p:extLst>
      <p:ext uri="{BB962C8B-B14F-4D97-AF65-F5344CB8AC3E}">
        <p14:creationId xmlns:p14="http://schemas.microsoft.com/office/powerpoint/2010/main" val="827140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combiners in order to minimize the volume of shuffle.</a:t>
            </a:r>
          </a:p>
        </p:txBody>
      </p:sp>
      <p:sp>
        <p:nvSpPr>
          <p:cNvPr id="4" name="Slide Number Placeholder 3"/>
          <p:cNvSpPr>
            <a:spLocks noGrp="1"/>
          </p:cNvSpPr>
          <p:nvPr>
            <p:ph type="sldNum" sz="quarter" idx="10"/>
          </p:nvPr>
        </p:nvSpPr>
        <p:spPr/>
        <p:txBody>
          <a:bodyPr/>
          <a:lstStyle/>
          <a:p>
            <a:fld id="{7A1EB006-2DD9-3946-AF15-09AAE92EA1EA}" type="slidenum">
              <a:rPr lang="fr-FR" smtClean="0"/>
              <a:t>23</a:t>
            </a:fld>
            <a:endParaRPr lang="fr-FR"/>
          </a:p>
        </p:txBody>
      </p:sp>
    </p:spTree>
    <p:extLst>
      <p:ext uri="{BB962C8B-B14F-4D97-AF65-F5344CB8AC3E}">
        <p14:creationId xmlns:p14="http://schemas.microsoft.com/office/powerpoint/2010/main" val="831952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24</a:t>
            </a:fld>
            <a:endParaRPr lang="fr-FR"/>
          </a:p>
        </p:txBody>
      </p:sp>
    </p:spTree>
    <p:extLst>
      <p:ext uri="{BB962C8B-B14F-4D97-AF65-F5344CB8AC3E}">
        <p14:creationId xmlns:p14="http://schemas.microsoft.com/office/powerpoint/2010/main" val="3103278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25</a:t>
            </a:fld>
            <a:endParaRPr lang="fr-FR"/>
          </a:p>
        </p:txBody>
      </p:sp>
    </p:spTree>
    <p:extLst>
      <p:ext uri="{BB962C8B-B14F-4D97-AF65-F5344CB8AC3E}">
        <p14:creationId xmlns:p14="http://schemas.microsoft.com/office/powerpoint/2010/main" val="859924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26</a:t>
            </a:fld>
            <a:endParaRPr lang="fr-FR"/>
          </a:p>
        </p:txBody>
      </p:sp>
    </p:spTree>
    <p:extLst>
      <p:ext uri="{BB962C8B-B14F-4D97-AF65-F5344CB8AC3E}">
        <p14:creationId xmlns:p14="http://schemas.microsoft.com/office/powerpoint/2010/main" val="979890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Hive is provides an SQL-like interface. It is actually an MapReduce engine with and HDFS storage backend.</a:t>
            </a:r>
          </a:p>
          <a:p>
            <a:r>
              <a:rPr lang="en-US" dirty="0"/>
              <a:t>It consists of several components:</a:t>
            </a:r>
          </a:p>
          <a:p>
            <a:pPr marL="171450" indent="-171450">
              <a:buFontTx/>
              <a:buChar char="-"/>
            </a:pPr>
            <a:r>
              <a:rPr lang="en-US" dirty="0"/>
              <a:t>A </a:t>
            </a:r>
            <a:r>
              <a:rPr lang="en-US" dirty="0" err="1"/>
              <a:t>metastore</a:t>
            </a:r>
            <a:r>
              <a:rPr lang="en-US" dirty="0"/>
              <a:t>, which contains information about the tables, their schemas, where they are located etc. If you specified location ‘/homes/</a:t>
            </a:r>
            <a:r>
              <a:rPr lang="en-US" dirty="0" err="1"/>
              <a:t>yourname</a:t>
            </a:r>
            <a:r>
              <a:rPr lang="en-US" dirty="0"/>
              <a:t>/hive’ when you created a database this is the directory where the </a:t>
            </a:r>
            <a:r>
              <a:rPr lang="en-US" dirty="0" err="1"/>
              <a:t>metastore</a:t>
            </a:r>
            <a:r>
              <a:rPr lang="en-US" dirty="0"/>
              <a:t> is located on </a:t>
            </a:r>
            <a:r>
              <a:rPr lang="en-US" dirty="0" err="1"/>
              <a:t>hdfs</a:t>
            </a:r>
            <a:r>
              <a:rPr lang="en-US" dirty="0"/>
              <a:t>.</a:t>
            </a:r>
          </a:p>
          <a:p>
            <a:r>
              <a:rPr lang="en-US" dirty="0"/>
              <a:t>- A Driver, this is the components that receives the SQL queries and is responsible of the orchestration between the other components to execute the query and return the results, in the order specified in the graph above.</a:t>
            </a:r>
          </a:p>
          <a:p>
            <a:pPr marL="171450" indent="-171450">
              <a:buFontTx/>
              <a:buChar char="-"/>
            </a:pPr>
            <a:r>
              <a:rPr lang="en-US" dirty="0"/>
              <a:t>A compiler, this component transforms the SQL queries into an optimized DAG of stages, using information it gets from the </a:t>
            </a:r>
            <a:r>
              <a:rPr lang="en-US" dirty="0" err="1"/>
              <a:t>metastore</a:t>
            </a:r>
            <a:r>
              <a:rPr lang="en-US" dirty="0"/>
              <a:t>. A stage is either a map reduce job, a Hive metadata operation, or an HDFS operation.</a:t>
            </a:r>
          </a:p>
          <a:p>
            <a:pPr marL="171450" indent="-171450">
              <a:buFontTx/>
              <a:buChar char="-"/>
            </a:pPr>
            <a:r>
              <a:rPr lang="en-US" dirty="0"/>
              <a:t>An execution engine, is the component responsible for executing the map reduce jobs created by the compiler. Most </a:t>
            </a:r>
            <a:r>
              <a:rPr lang="en-US" dirty="0" err="1"/>
              <a:t>recents</a:t>
            </a:r>
            <a:r>
              <a:rPr lang="en-US" dirty="0"/>
              <a:t> version of Hive uses </a:t>
            </a:r>
            <a:r>
              <a:rPr lang="en-US" dirty="0" err="1"/>
              <a:t>Tez</a:t>
            </a:r>
            <a:r>
              <a:rPr lang="en-US" dirty="0"/>
              <a:t>, which dynamically reconfigure the plan at run time to optimize the uses of available resource.</a:t>
            </a:r>
          </a:p>
          <a:p>
            <a:pPr marL="0" indent="0">
              <a:buFontTx/>
              <a:buNone/>
            </a:pPr>
            <a:endParaRPr lang="en-US" dirty="0"/>
          </a:p>
          <a:p>
            <a:pPr marL="0" indent="0">
              <a:buFontTx/>
              <a:buNone/>
            </a:pPr>
            <a:r>
              <a:rPr lang="en-US" dirty="0"/>
              <a:t>The backend is a Hadoop </a:t>
            </a:r>
            <a:r>
              <a:rPr lang="en-US" dirty="0" err="1"/>
              <a:t>mapreduce</a:t>
            </a:r>
            <a:r>
              <a:rPr lang="en-US" dirty="0"/>
              <a:t> engine. The important point is that data (tables content) is stored in HDFS and SQL queries on the data are transformed into map reduce jobs. It allows you to take any existing CSV, JSON, parquet (or other format), decorate this file with one or more schema meta data with the hive “create external table” (i.e. apply a database schema on it, the info is stored in the </a:t>
            </a:r>
            <a:r>
              <a:rPr lang="en-US" dirty="0" err="1"/>
              <a:t>metastore</a:t>
            </a:r>
            <a:r>
              <a:rPr lang="en-US" dirty="0"/>
              <a:t>), and execute SQL queries which are translated into map reduce jobs on the CSV, JSON, parquet data. In this case dropping an “external” Hive table will remove the </a:t>
            </a:r>
            <a:r>
              <a:rPr lang="en-US" dirty="0" err="1"/>
              <a:t>metastore</a:t>
            </a:r>
            <a:r>
              <a:rPr lang="en-US" dirty="0"/>
              <a:t> data but not the original data itself.</a:t>
            </a:r>
          </a:p>
          <a:p>
            <a:pPr marL="0" indent="0">
              <a:buFontTx/>
              <a:buNone/>
            </a:pPr>
            <a:endParaRPr lang="en-US" dirty="0"/>
          </a:p>
          <a:p>
            <a:pPr marL="0" indent="0">
              <a:buFontTx/>
              <a:buNone/>
            </a:pPr>
            <a:r>
              <a:rPr lang="en-US" dirty="0"/>
              <a:t>Students are encouraged to read https://</a:t>
            </a:r>
            <a:r>
              <a:rPr lang="en-US" dirty="0" err="1"/>
              <a:t>cwiki.apache.org</a:t>
            </a:r>
            <a:r>
              <a:rPr lang="en-US" dirty="0"/>
              <a:t>/confluence/display/Hive/Design for more info.</a:t>
            </a:r>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7A1EB006-2DD9-3946-AF15-09AAE92EA1EA}" type="slidenum">
              <a:rPr lang="fr-FR" smtClean="0"/>
              <a:t>27</a:t>
            </a:fld>
            <a:endParaRPr lang="fr-FR"/>
          </a:p>
        </p:txBody>
      </p:sp>
    </p:spTree>
    <p:extLst>
      <p:ext uri="{BB962C8B-B14F-4D97-AF65-F5344CB8AC3E}">
        <p14:creationId xmlns:p14="http://schemas.microsoft.com/office/powerpoint/2010/main" val="3703010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32</a:t>
            </a:fld>
            <a:endParaRPr lang="fr-FR"/>
          </a:p>
        </p:txBody>
      </p:sp>
    </p:spTree>
    <p:extLst>
      <p:ext uri="{BB962C8B-B14F-4D97-AF65-F5344CB8AC3E}">
        <p14:creationId xmlns:p14="http://schemas.microsoft.com/office/powerpoint/2010/main" val="3434276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like </a:t>
            </a:r>
            <a:r>
              <a:rPr lang="en-US" dirty="0" err="1"/>
              <a:t>linux</a:t>
            </a:r>
            <a:r>
              <a:rPr lang="en-US" dirty="0"/>
              <a:t> distributions, apache big data open</a:t>
            </a:r>
            <a:r>
              <a:rPr lang="en-US" baseline="0" dirty="0"/>
              <a:t> sources with vendor-specific distinctive features added to it</a:t>
            </a:r>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33</a:t>
            </a:fld>
            <a:endParaRPr lang="fr-FR"/>
          </a:p>
        </p:txBody>
      </p:sp>
    </p:spTree>
    <p:extLst>
      <p:ext uri="{BB962C8B-B14F-4D97-AF65-F5344CB8AC3E}">
        <p14:creationId xmlns:p14="http://schemas.microsoft.com/office/powerpoint/2010/main" val="2210086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1951922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you have identified a bunch of very different data sources, in silos… high volume, and more importantly, high variety.</a:t>
            </a:r>
          </a:p>
          <a:p>
            <a:endParaRPr lang="en-US" b="0"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233286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conda</a:t>
            </a:r>
            <a:r>
              <a:rPr lang="en-US" dirty="0"/>
              <a:t> --version </a:t>
            </a:r>
          </a:p>
          <a:p>
            <a:r>
              <a:rPr lang="en-US" dirty="0" err="1"/>
              <a:t>conda</a:t>
            </a:r>
            <a:r>
              <a:rPr lang="en-US" dirty="0"/>
              <a:t> update </a:t>
            </a:r>
            <a:r>
              <a:rPr lang="en-US" dirty="0" err="1"/>
              <a:t>conda</a:t>
            </a:r>
            <a:r>
              <a:rPr lang="en-US" dirty="0"/>
              <a:t> </a:t>
            </a:r>
          </a:p>
          <a:p>
            <a:endParaRPr lang="en-US" i="0" dirty="0"/>
          </a:p>
          <a:p>
            <a:r>
              <a:rPr lang="en-US" dirty="0" err="1"/>
              <a:t>conda</a:t>
            </a:r>
            <a:r>
              <a:rPr lang="en-US" dirty="0"/>
              <a:t> info --</a:t>
            </a:r>
            <a:r>
              <a:rPr lang="en-US" dirty="0" err="1"/>
              <a:t>envs</a:t>
            </a:r>
            <a:r>
              <a:rPr lang="en-US" dirty="0"/>
              <a:t> </a:t>
            </a:r>
            <a:r>
              <a:rPr lang="en-US" b="1" dirty="0"/>
              <a:t>or</a:t>
            </a:r>
            <a:r>
              <a:rPr lang="en-US" b="1" i="0" dirty="0"/>
              <a:t> </a:t>
            </a:r>
            <a:r>
              <a:rPr lang="en-US" i="0" dirty="0" err="1"/>
              <a:t>conda</a:t>
            </a:r>
            <a:r>
              <a:rPr lang="en-US" i="0" dirty="0"/>
              <a:t> </a:t>
            </a:r>
            <a:r>
              <a:rPr lang="en-US" i="0" dirty="0" err="1"/>
              <a:t>env</a:t>
            </a:r>
            <a:r>
              <a:rPr lang="en-US" i="0" dirty="0"/>
              <a:t> list</a:t>
            </a:r>
          </a:p>
          <a:p>
            <a:endParaRPr lang="en-US" i="0" dirty="0"/>
          </a:p>
          <a:p>
            <a:r>
              <a:rPr lang="en-US" dirty="0" err="1"/>
              <a:t>conda</a:t>
            </a:r>
            <a:r>
              <a:rPr lang="en-US" dirty="0"/>
              <a:t> create --name DSLab2019 python=3.7</a:t>
            </a:r>
          </a:p>
          <a:p>
            <a:r>
              <a:rPr lang="en-US" i="0" dirty="0" err="1"/>
              <a:t>conda</a:t>
            </a:r>
            <a:r>
              <a:rPr lang="en-US" i="0" dirty="0"/>
              <a:t> activate DSLab2019</a:t>
            </a:r>
          </a:p>
          <a:p>
            <a:endParaRPr lang="en-US" i="0" dirty="0"/>
          </a:p>
          <a:p>
            <a:r>
              <a:rPr lang="en-US" dirty="0" err="1"/>
              <a:t>conda</a:t>
            </a:r>
            <a:r>
              <a:rPr lang="en-US" dirty="0"/>
              <a:t> info --</a:t>
            </a:r>
            <a:r>
              <a:rPr lang="en-US" dirty="0" err="1"/>
              <a:t>envs</a:t>
            </a:r>
            <a:endParaRPr lang="en-US" dirty="0"/>
          </a:p>
          <a:p>
            <a:endParaRPr lang="en-US" dirty="0"/>
          </a:p>
          <a:p>
            <a:r>
              <a:rPr lang="en-US" dirty="0"/>
              <a:t>python --version</a:t>
            </a:r>
          </a:p>
          <a:p>
            <a:endParaRPr lang="en-US" i="0" dirty="0"/>
          </a:p>
          <a:p>
            <a:r>
              <a:rPr lang="en-US" dirty="0" err="1"/>
              <a:t>conda</a:t>
            </a:r>
            <a:r>
              <a:rPr lang="en-US" dirty="0"/>
              <a:t> search </a:t>
            </a:r>
            <a:r>
              <a:rPr lang="en-US" dirty="0" err="1"/>
              <a:t>jupyter</a:t>
            </a:r>
            <a:endParaRPr lang="en-US" dirty="0"/>
          </a:p>
          <a:p>
            <a:r>
              <a:rPr lang="en-US" sz="1200" kern="1200" dirty="0" err="1">
                <a:solidFill>
                  <a:schemeClr val="tx1"/>
                </a:solidFill>
                <a:effectLst/>
                <a:latin typeface="+mn-lt"/>
                <a:ea typeface="+mn-ea"/>
                <a:cs typeface="+mn-cs"/>
              </a:rPr>
              <a:t>conda</a:t>
            </a:r>
            <a:r>
              <a:rPr lang="en-US" sz="1200" kern="1200" dirty="0">
                <a:solidFill>
                  <a:schemeClr val="tx1"/>
                </a:solidFill>
                <a:effectLst/>
                <a:latin typeface="+mn-lt"/>
                <a:ea typeface="+mn-ea"/>
                <a:cs typeface="+mn-cs"/>
              </a:rPr>
              <a:t> install </a:t>
            </a:r>
            <a:r>
              <a:rPr lang="en-US" sz="1200" kern="1200" dirty="0" err="1">
                <a:solidFill>
                  <a:schemeClr val="tx1"/>
                </a:solidFill>
                <a:effectLst/>
                <a:latin typeface="+mn-lt"/>
                <a:ea typeface="+mn-ea"/>
                <a:cs typeface="+mn-cs"/>
              </a:rPr>
              <a:t>jupyter</a:t>
            </a:r>
            <a:endParaRPr lang="en-US" sz="1200" kern="1200" dirty="0">
              <a:solidFill>
                <a:schemeClr val="tx1"/>
              </a:solidFill>
              <a:effectLst/>
              <a:latin typeface="+mn-lt"/>
              <a:ea typeface="+mn-ea"/>
              <a:cs typeface="+mn-cs"/>
            </a:endParaRPr>
          </a:p>
          <a:p>
            <a:r>
              <a:rPr lang="en-US" i="0" dirty="0" err="1"/>
              <a:t>conda</a:t>
            </a:r>
            <a:r>
              <a:rPr lang="en-US" i="0" dirty="0"/>
              <a:t> list</a:t>
            </a:r>
          </a:p>
          <a:p>
            <a:endParaRPr lang="en-US" i="0" dirty="0"/>
          </a:p>
          <a:p>
            <a:r>
              <a:rPr lang="en-US" dirty="0" err="1"/>
              <a:t>conda</a:t>
            </a:r>
            <a:r>
              <a:rPr lang="en-US" dirty="0"/>
              <a:t> search </a:t>
            </a:r>
            <a:r>
              <a:rPr lang="en-US" dirty="0" err="1"/>
              <a:t>scikit</a:t>
            </a:r>
            <a:r>
              <a:rPr lang="en-US" dirty="0"/>
              <a:t>-learn</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conda</a:t>
            </a:r>
            <a:r>
              <a:rPr lang="en-US" sz="1200" kern="1200" dirty="0">
                <a:solidFill>
                  <a:schemeClr val="tx1"/>
                </a:solidFill>
                <a:effectLst/>
                <a:latin typeface="+mn-lt"/>
                <a:ea typeface="+mn-ea"/>
                <a:cs typeface="+mn-cs"/>
              </a:rPr>
              <a:t> install </a:t>
            </a:r>
            <a:r>
              <a:rPr lang="en-US" sz="1200" kern="1200" dirty="0" err="1">
                <a:solidFill>
                  <a:schemeClr val="tx1"/>
                </a:solidFill>
                <a:effectLst/>
                <a:latin typeface="+mn-lt"/>
                <a:ea typeface="+mn-ea"/>
                <a:cs typeface="+mn-cs"/>
              </a:rPr>
              <a:t>scikit</a:t>
            </a:r>
            <a:r>
              <a:rPr lang="en-US" sz="1200" kern="1200" dirty="0">
                <a:solidFill>
                  <a:schemeClr val="tx1"/>
                </a:solidFill>
                <a:effectLst/>
                <a:latin typeface="+mn-lt"/>
                <a:ea typeface="+mn-ea"/>
                <a:cs typeface="+mn-cs"/>
              </a:rPr>
              <a:t>-learn=0.20.2=py37hebd9d1a_0</a:t>
            </a:r>
          </a:p>
          <a:p>
            <a:r>
              <a:rPr lang="en-US" i="0" dirty="0"/>
              <a:t># </a:t>
            </a:r>
            <a:r>
              <a:rPr lang="en-US" i="0" dirty="0" err="1"/>
              <a:t>conda</a:t>
            </a:r>
            <a:r>
              <a:rPr lang="en-US" i="0" dirty="0"/>
              <a:t> list</a:t>
            </a:r>
          </a:p>
          <a:p>
            <a:endParaRPr lang="en-US" i="0" dirty="0"/>
          </a:p>
          <a:p>
            <a:r>
              <a:rPr lang="en-US" i="0" dirty="0" err="1"/>
              <a:t>conda</a:t>
            </a:r>
            <a:r>
              <a:rPr lang="en-US" i="0" dirty="0"/>
              <a:t> deactivate</a:t>
            </a:r>
          </a:p>
          <a:p>
            <a:endParaRPr lang="en-US" i="0" dirty="0"/>
          </a:p>
          <a:p>
            <a:r>
              <a:rPr lang="en-US" dirty="0" err="1"/>
              <a:t>conda</a:t>
            </a:r>
            <a:r>
              <a:rPr lang="en-US" dirty="0"/>
              <a:t> </a:t>
            </a:r>
            <a:r>
              <a:rPr lang="en-US" dirty="0" err="1"/>
              <a:t>env</a:t>
            </a:r>
            <a:r>
              <a:rPr lang="en-US" dirty="0"/>
              <a:t> remove -n DSLab2019</a:t>
            </a:r>
          </a:p>
          <a:p>
            <a:endParaRPr lang="en-US" dirty="0"/>
          </a:p>
          <a:p>
            <a:endParaRPr lang="en-US" i="0" dirty="0"/>
          </a:p>
          <a:p>
            <a:endParaRPr lang="en-US" i="0" dirty="0"/>
          </a:p>
        </p:txBody>
      </p:sp>
      <p:sp>
        <p:nvSpPr>
          <p:cNvPr id="4" name="Slide Number Placeholder 3"/>
          <p:cNvSpPr>
            <a:spLocks noGrp="1"/>
          </p:cNvSpPr>
          <p:nvPr>
            <p:ph type="sldNum" sz="quarter" idx="10"/>
          </p:nvPr>
        </p:nvSpPr>
        <p:spPr/>
        <p:txBody>
          <a:bodyPr/>
          <a:lstStyle/>
          <a:p>
            <a:fld id="{7A1EB006-2DD9-3946-AF15-09AAE92EA1EA}" type="slidenum">
              <a:rPr lang="fr-FR" smtClean="0"/>
              <a:t>35</a:t>
            </a:fld>
            <a:endParaRPr lang="fr-FR"/>
          </a:p>
        </p:txBody>
      </p:sp>
    </p:spTree>
    <p:extLst>
      <p:ext uri="{BB962C8B-B14F-4D97-AF65-F5344CB8AC3E}">
        <p14:creationId xmlns:p14="http://schemas.microsoft.com/office/powerpoint/2010/main" val="521299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36</a:t>
            </a:fld>
            <a:endParaRPr lang="en-US" dirty="0"/>
          </a:p>
        </p:txBody>
      </p:sp>
    </p:spTree>
    <p:extLst>
      <p:ext uri="{BB962C8B-B14F-4D97-AF65-F5344CB8AC3E}">
        <p14:creationId xmlns:p14="http://schemas.microsoft.com/office/powerpoint/2010/main" val="511806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How shall I bootstrap my digitalization efforts?</a:t>
            </a:r>
          </a:p>
          <a:p>
            <a:endParaRPr lang="en-US" dirty="0"/>
          </a:p>
          <a:p>
            <a:r>
              <a:rPr lang="en-US" dirty="0"/>
              <a:t>Cleaning and integration done with domain experts</a:t>
            </a:r>
          </a:p>
          <a:p>
            <a:r>
              <a:rPr lang="en-US" dirty="0"/>
              <a:t>How about extracting/ visualizing KPI’s, gaining buy-in’s from LOB professionals?</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88915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raw data: in its natural format</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sz="2400" dirty="0"/>
          </a:p>
          <a:p>
            <a:r>
              <a:rPr lang="en-US" dirty="0"/>
              <a:t>Data lake is one place to put all the data enterprises may want to use, including structured and unstructured data</a:t>
            </a:r>
          </a:p>
          <a:p>
            <a:endParaRPr lang="en-US" dirty="0"/>
          </a:p>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Storage repository that holds a vast amount of raw data in its native format </a:t>
            </a:r>
            <a:r>
              <a:rPr lang="en-US" sz="2400" b="1" dirty="0"/>
              <a:t>until it is needed</a:t>
            </a:r>
          </a:p>
          <a:p>
            <a:pPr marL="0" marR="0" lvl="0" indent="0" algn="l" defTabSz="914217" rtl="0" eaLnBrk="1" fontAlgn="auto" latinLnBrk="0" hangingPunct="1">
              <a:lnSpc>
                <a:spcPct val="100000"/>
              </a:lnSpc>
              <a:spcBef>
                <a:spcPts val="0"/>
              </a:spcBef>
              <a:spcAft>
                <a:spcPts val="0"/>
              </a:spcAft>
              <a:buClrTx/>
              <a:buSzTx/>
              <a:buFontTx/>
              <a:buNone/>
              <a:tabLst/>
              <a:defRPr/>
            </a:pPr>
            <a:r>
              <a:rPr lang="en-US" sz="2400" dirty="0"/>
              <a:t>Store it all in one place, figure out what to do with it later</a:t>
            </a:r>
            <a:endParaRPr lang="en-US" sz="2400" b="1" dirty="0"/>
          </a:p>
          <a:p>
            <a:pPr marL="0" marR="0" lvl="0" indent="0" algn="l" defTabSz="914217" rtl="0" eaLnBrk="1" fontAlgn="auto" latinLnBrk="0" hangingPunct="1">
              <a:lnSpc>
                <a:spcPct val="100000"/>
              </a:lnSpc>
              <a:spcBef>
                <a:spcPts val="0"/>
              </a:spcBef>
              <a:spcAft>
                <a:spcPts val="0"/>
              </a:spcAft>
              <a:buClrTx/>
              <a:buSzTx/>
              <a:buFontTx/>
              <a:buNone/>
              <a:tabLst/>
              <a:defRPr/>
            </a:pPr>
            <a:endParaRPr lang="en-US" sz="2400" dirty="0"/>
          </a:p>
          <a:p>
            <a:r>
              <a:rPr lang="en-US" dirty="0"/>
              <a:t>Requiring little or no processing for adapting the structure to an enterprise schema</a:t>
            </a:r>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2256719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1853069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092240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9</a:t>
            </a:fld>
            <a:endParaRPr lang="fr-FR"/>
          </a:p>
        </p:txBody>
      </p:sp>
    </p:spTree>
    <p:extLst>
      <p:ext uri="{BB962C8B-B14F-4D97-AF65-F5344CB8AC3E}">
        <p14:creationId xmlns:p14="http://schemas.microsoft.com/office/powerpoint/2010/main" val="1775701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10</a:t>
            </a:fld>
            <a:endParaRPr lang="fr-FR"/>
          </a:p>
        </p:txBody>
      </p:sp>
    </p:spTree>
    <p:extLst>
      <p:ext uri="{BB962C8B-B14F-4D97-AF65-F5344CB8AC3E}">
        <p14:creationId xmlns:p14="http://schemas.microsoft.com/office/powerpoint/2010/main" val="364447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A12246-AAA9-AF47-A19A-5C3CE7E4269B}"/>
              </a:ext>
            </a:extLst>
          </p:cNvPr>
          <p:cNvSpPr txBox="1"/>
          <p:nvPr userDrawn="1"/>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#3</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326518078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30591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2084142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1219200" y="4"/>
            <a:ext cx="10972800" cy="755337"/>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Clr>
                <a:srgbClr val="FFFFFF"/>
              </a:buClr>
              <a:buSzPts val="1800"/>
              <a:buNone/>
              <a:defRPr/>
            </a:lvl1pPr>
            <a:lvl2pPr lvl="1" algn="l">
              <a:lnSpc>
                <a:spcPct val="90000"/>
              </a:lnSpc>
              <a:spcBef>
                <a:spcPts val="0"/>
              </a:spcBef>
              <a:spcAft>
                <a:spcPts val="0"/>
              </a:spcAft>
              <a:buClr>
                <a:srgbClr val="FFFFFF"/>
              </a:buClr>
              <a:buSzPts val="1800"/>
              <a:buNone/>
              <a:defRPr/>
            </a:lvl2pPr>
            <a:lvl3pPr lvl="2" algn="l">
              <a:lnSpc>
                <a:spcPct val="90000"/>
              </a:lnSpc>
              <a:spcBef>
                <a:spcPts val="0"/>
              </a:spcBef>
              <a:spcAft>
                <a:spcPts val="0"/>
              </a:spcAft>
              <a:buClr>
                <a:srgbClr val="FFFFFF"/>
              </a:buClr>
              <a:buSzPts val="1800"/>
              <a:buNone/>
              <a:defRPr/>
            </a:lvl3pPr>
            <a:lvl4pPr lvl="3" algn="l">
              <a:lnSpc>
                <a:spcPct val="90000"/>
              </a:lnSpc>
              <a:spcBef>
                <a:spcPts val="0"/>
              </a:spcBef>
              <a:spcAft>
                <a:spcPts val="0"/>
              </a:spcAft>
              <a:buClr>
                <a:srgbClr val="FFFFFF"/>
              </a:buClr>
              <a:buSzPts val="1800"/>
              <a:buNone/>
              <a:defRPr/>
            </a:lvl4pPr>
            <a:lvl5pPr lvl="4" algn="l">
              <a:lnSpc>
                <a:spcPct val="90000"/>
              </a:lnSpc>
              <a:spcBef>
                <a:spcPts val="0"/>
              </a:spcBef>
              <a:spcAft>
                <a:spcPts val="0"/>
              </a:spcAft>
              <a:buClr>
                <a:srgbClr val="FFFFFF"/>
              </a:buClr>
              <a:buSzPts val="1800"/>
              <a:buNone/>
              <a:defRPr/>
            </a:lvl5pPr>
            <a:lvl6pPr lvl="5" algn="l">
              <a:lnSpc>
                <a:spcPct val="90000"/>
              </a:lnSpc>
              <a:spcBef>
                <a:spcPts val="0"/>
              </a:spcBef>
              <a:spcAft>
                <a:spcPts val="0"/>
              </a:spcAft>
              <a:buClr>
                <a:srgbClr val="FFFFFF"/>
              </a:buClr>
              <a:buSzPts val="1800"/>
              <a:buNone/>
              <a:defRPr/>
            </a:lvl6pPr>
            <a:lvl7pPr lvl="6" algn="l">
              <a:lnSpc>
                <a:spcPct val="90000"/>
              </a:lnSpc>
              <a:spcBef>
                <a:spcPts val="0"/>
              </a:spcBef>
              <a:spcAft>
                <a:spcPts val="0"/>
              </a:spcAft>
              <a:buClr>
                <a:srgbClr val="FFFFFF"/>
              </a:buClr>
              <a:buSzPts val="1800"/>
              <a:buNone/>
              <a:defRPr/>
            </a:lvl7pPr>
            <a:lvl8pPr lvl="7" algn="l">
              <a:lnSpc>
                <a:spcPct val="90000"/>
              </a:lnSpc>
              <a:spcBef>
                <a:spcPts val="0"/>
              </a:spcBef>
              <a:spcAft>
                <a:spcPts val="0"/>
              </a:spcAft>
              <a:buClr>
                <a:srgbClr val="FFFFFF"/>
              </a:buClr>
              <a:buSzPts val="1800"/>
              <a:buNone/>
              <a:defRPr/>
            </a:lvl8pPr>
            <a:lvl9pPr lvl="8" algn="l">
              <a:lnSpc>
                <a:spcPct val="90000"/>
              </a:lnSpc>
              <a:spcBef>
                <a:spcPts val="0"/>
              </a:spcBef>
              <a:spcAft>
                <a:spcPts val="0"/>
              </a:spcAft>
              <a:buClr>
                <a:srgbClr val="FFFFFF"/>
              </a:buClr>
              <a:buSzPts val="1800"/>
              <a:buNone/>
              <a:defRPr/>
            </a:lvl9pPr>
          </a:lstStyle>
          <a:p>
            <a:endParaRPr/>
          </a:p>
        </p:txBody>
      </p:sp>
      <p:sp>
        <p:nvSpPr>
          <p:cNvPr id="35" name="Google Shape;35;p4"/>
          <p:cNvSpPr txBox="1">
            <a:spLocks noGrp="1"/>
          </p:cNvSpPr>
          <p:nvPr>
            <p:ph type="sldNum" idx="12"/>
          </p:nvPr>
        </p:nvSpPr>
        <p:spPr>
          <a:xfrm>
            <a:off x="11073391" y="6400421"/>
            <a:ext cx="280410" cy="276999"/>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888888"/>
              </a:buClr>
              <a:buSzPts val="2400"/>
              <a:buFont typeface="Helvetica Neue"/>
              <a:buNone/>
              <a:defRPr sz="1200">
                <a:solidFill>
                  <a:srgbClr val="888888"/>
                </a:solidFill>
              </a:defRPr>
            </a:lvl1pPr>
            <a:lvl2pPr marL="0" lvl="1" indent="0" algn="r">
              <a:lnSpc>
                <a:spcPct val="100000"/>
              </a:lnSpc>
              <a:spcBef>
                <a:spcPts val="0"/>
              </a:spcBef>
              <a:spcAft>
                <a:spcPts val="0"/>
              </a:spcAft>
              <a:buClr>
                <a:srgbClr val="888888"/>
              </a:buClr>
              <a:buSzPts val="2400"/>
              <a:buFont typeface="Helvetica Neue"/>
              <a:buNone/>
              <a:defRPr sz="1200">
                <a:solidFill>
                  <a:srgbClr val="888888"/>
                </a:solidFill>
              </a:defRPr>
            </a:lvl2pPr>
            <a:lvl3pPr marL="0" lvl="2" indent="0" algn="r">
              <a:lnSpc>
                <a:spcPct val="100000"/>
              </a:lnSpc>
              <a:spcBef>
                <a:spcPts val="0"/>
              </a:spcBef>
              <a:spcAft>
                <a:spcPts val="0"/>
              </a:spcAft>
              <a:buClr>
                <a:srgbClr val="888888"/>
              </a:buClr>
              <a:buSzPts val="2400"/>
              <a:buFont typeface="Helvetica Neue"/>
              <a:buNone/>
              <a:defRPr sz="1200">
                <a:solidFill>
                  <a:srgbClr val="888888"/>
                </a:solidFill>
              </a:defRPr>
            </a:lvl3pPr>
            <a:lvl4pPr marL="0" lvl="3" indent="0" algn="r">
              <a:lnSpc>
                <a:spcPct val="100000"/>
              </a:lnSpc>
              <a:spcBef>
                <a:spcPts val="0"/>
              </a:spcBef>
              <a:spcAft>
                <a:spcPts val="0"/>
              </a:spcAft>
              <a:buClr>
                <a:srgbClr val="888888"/>
              </a:buClr>
              <a:buSzPts val="2400"/>
              <a:buFont typeface="Helvetica Neue"/>
              <a:buNone/>
              <a:defRPr sz="1200">
                <a:solidFill>
                  <a:srgbClr val="888888"/>
                </a:solidFill>
              </a:defRPr>
            </a:lvl4pPr>
            <a:lvl5pPr marL="0" lvl="4" indent="0" algn="r">
              <a:lnSpc>
                <a:spcPct val="100000"/>
              </a:lnSpc>
              <a:spcBef>
                <a:spcPts val="0"/>
              </a:spcBef>
              <a:spcAft>
                <a:spcPts val="0"/>
              </a:spcAft>
              <a:buClr>
                <a:srgbClr val="888888"/>
              </a:buClr>
              <a:buSzPts val="2400"/>
              <a:buFont typeface="Helvetica Neue"/>
              <a:buNone/>
              <a:defRPr sz="1200">
                <a:solidFill>
                  <a:srgbClr val="888888"/>
                </a:solidFill>
              </a:defRPr>
            </a:lvl5pPr>
            <a:lvl6pPr marL="0" lvl="5" indent="0" algn="r">
              <a:lnSpc>
                <a:spcPct val="100000"/>
              </a:lnSpc>
              <a:spcBef>
                <a:spcPts val="0"/>
              </a:spcBef>
              <a:spcAft>
                <a:spcPts val="0"/>
              </a:spcAft>
              <a:buClr>
                <a:srgbClr val="888888"/>
              </a:buClr>
              <a:buSzPts val="2400"/>
              <a:buFont typeface="Helvetica Neue"/>
              <a:buNone/>
              <a:defRPr sz="1200">
                <a:solidFill>
                  <a:srgbClr val="888888"/>
                </a:solidFill>
              </a:defRPr>
            </a:lvl6pPr>
            <a:lvl7pPr marL="0" lvl="6" indent="0" algn="r">
              <a:lnSpc>
                <a:spcPct val="100000"/>
              </a:lnSpc>
              <a:spcBef>
                <a:spcPts val="0"/>
              </a:spcBef>
              <a:spcAft>
                <a:spcPts val="0"/>
              </a:spcAft>
              <a:buClr>
                <a:srgbClr val="888888"/>
              </a:buClr>
              <a:buSzPts val="2400"/>
              <a:buFont typeface="Helvetica Neue"/>
              <a:buNone/>
              <a:defRPr sz="1200">
                <a:solidFill>
                  <a:srgbClr val="888888"/>
                </a:solidFill>
              </a:defRPr>
            </a:lvl7pPr>
            <a:lvl8pPr marL="0" lvl="7" indent="0" algn="r">
              <a:lnSpc>
                <a:spcPct val="100000"/>
              </a:lnSpc>
              <a:spcBef>
                <a:spcPts val="0"/>
              </a:spcBef>
              <a:spcAft>
                <a:spcPts val="0"/>
              </a:spcAft>
              <a:buClr>
                <a:srgbClr val="888888"/>
              </a:buClr>
              <a:buSzPts val="2400"/>
              <a:buFont typeface="Helvetica Neue"/>
              <a:buNone/>
              <a:defRPr sz="1200">
                <a:solidFill>
                  <a:srgbClr val="888888"/>
                </a:solidFill>
              </a:defRPr>
            </a:lvl8pPr>
            <a:lvl9pPr marL="0" lvl="8" indent="0" algn="r">
              <a:lnSpc>
                <a:spcPct val="100000"/>
              </a:lnSpc>
              <a:spcBef>
                <a:spcPts val="0"/>
              </a:spcBef>
              <a:spcAft>
                <a:spcPts val="0"/>
              </a:spcAft>
              <a:buClr>
                <a:srgbClr val="888888"/>
              </a:buClr>
              <a:buSzPts val="2400"/>
              <a:buFont typeface="Helvetica Neue"/>
              <a:buNone/>
              <a:defRPr sz="1200">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6159209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re et contenu">
  <p:cSld name="2_Titre et contenu">
    <p:spTree>
      <p:nvGrpSpPr>
        <p:cNvPr id="1" name="Shape 501"/>
        <p:cNvGrpSpPr/>
        <p:nvPr/>
      </p:nvGrpSpPr>
      <p:grpSpPr>
        <a:xfrm>
          <a:off x="0" y="0"/>
          <a:ext cx="0" cy="0"/>
          <a:chOff x="0" y="0"/>
          <a:chExt cx="0" cy="0"/>
        </a:xfrm>
      </p:grpSpPr>
      <p:sp>
        <p:nvSpPr>
          <p:cNvPr id="502" name="Google Shape;502;p63"/>
          <p:cNvSpPr/>
          <p:nvPr/>
        </p:nvSpPr>
        <p:spPr>
          <a:xfrm>
            <a:off x="1219200" y="0"/>
            <a:ext cx="10972800" cy="755336"/>
          </a:xfrm>
          <a:prstGeom prst="rect">
            <a:avLst/>
          </a:prstGeom>
          <a:solidFill>
            <a:schemeClr val="accent2"/>
          </a:solidFill>
          <a:ln>
            <a:noFill/>
          </a:ln>
        </p:spPr>
        <p:txBody>
          <a:bodyPr spcFirstLastPara="1" wrap="square" lIns="45713" tIns="22850" rIns="45713" bIns="22850" anchor="ctr" anchorCtr="0">
            <a:noAutofit/>
          </a:bodyPr>
          <a:lstStyle/>
          <a:p>
            <a:pPr marL="0" marR="0" lvl="0" indent="0" algn="ctr" rtl="0">
              <a:lnSpc>
                <a:spcPct val="100000"/>
              </a:lnSpc>
              <a:spcBef>
                <a:spcPts val="0"/>
              </a:spcBef>
              <a:spcAft>
                <a:spcPts val="0"/>
              </a:spcAft>
              <a:buClr>
                <a:srgbClr val="000000"/>
              </a:buClr>
              <a:buSzPts val="3600"/>
              <a:buFont typeface="Calibri"/>
              <a:buNone/>
            </a:pPr>
            <a:endParaRPr sz="1800" b="0" i="0" u="none" strike="noStrike" cap="none">
              <a:solidFill>
                <a:schemeClr val="lt1"/>
              </a:solidFill>
              <a:latin typeface="Calibri"/>
              <a:ea typeface="Calibri"/>
              <a:cs typeface="Calibri"/>
              <a:sym typeface="Calibri"/>
            </a:endParaRPr>
          </a:p>
        </p:txBody>
      </p:sp>
      <p:sp>
        <p:nvSpPr>
          <p:cNvPr id="503" name="Google Shape;503;p63"/>
          <p:cNvSpPr txBox="1">
            <a:spLocks noGrp="1"/>
          </p:cNvSpPr>
          <p:nvPr>
            <p:ph type="dt" idx="10"/>
          </p:nvPr>
        </p:nvSpPr>
        <p:spPr>
          <a:xfrm>
            <a:off x="838200" y="6356359"/>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504" name="Google Shape;504;p63"/>
          <p:cNvSpPr txBox="1">
            <a:spLocks noGrp="1"/>
          </p:cNvSpPr>
          <p:nvPr>
            <p:ph type="sldNum" idx="12"/>
          </p:nvPr>
        </p:nvSpPr>
        <p:spPr>
          <a:xfrm>
            <a:off x="8610600" y="6356359"/>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2400"/>
              <a:buFont typeface="Calibri"/>
              <a:buNone/>
              <a:defRPr/>
            </a:lvl1pPr>
            <a:lvl2pPr marL="0" lvl="1" indent="0" algn="r">
              <a:lnSpc>
                <a:spcPct val="100000"/>
              </a:lnSpc>
              <a:spcBef>
                <a:spcPts val="0"/>
              </a:spcBef>
              <a:spcAft>
                <a:spcPts val="0"/>
              </a:spcAft>
              <a:buClr>
                <a:srgbClr val="888888"/>
              </a:buClr>
              <a:buSzPts val="2400"/>
              <a:buFont typeface="Calibri"/>
              <a:buNone/>
              <a:defRPr/>
            </a:lvl2pPr>
            <a:lvl3pPr marL="0" lvl="2" indent="0" algn="r">
              <a:lnSpc>
                <a:spcPct val="100000"/>
              </a:lnSpc>
              <a:spcBef>
                <a:spcPts val="0"/>
              </a:spcBef>
              <a:spcAft>
                <a:spcPts val="0"/>
              </a:spcAft>
              <a:buClr>
                <a:srgbClr val="888888"/>
              </a:buClr>
              <a:buSzPts val="2400"/>
              <a:buFont typeface="Calibri"/>
              <a:buNone/>
              <a:defRPr/>
            </a:lvl3pPr>
            <a:lvl4pPr marL="0" lvl="3" indent="0" algn="r">
              <a:lnSpc>
                <a:spcPct val="100000"/>
              </a:lnSpc>
              <a:spcBef>
                <a:spcPts val="0"/>
              </a:spcBef>
              <a:spcAft>
                <a:spcPts val="0"/>
              </a:spcAft>
              <a:buClr>
                <a:srgbClr val="888888"/>
              </a:buClr>
              <a:buSzPts val="2400"/>
              <a:buFont typeface="Calibri"/>
              <a:buNone/>
              <a:defRPr/>
            </a:lvl4pPr>
            <a:lvl5pPr marL="0" lvl="4" indent="0" algn="r">
              <a:lnSpc>
                <a:spcPct val="100000"/>
              </a:lnSpc>
              <a:spcBef>
                <a:spcPts val="0"/>
              </a:spcBef>
              <a:spcAft>
                <a:spcPts val="0"/>
              </a:spcAft>
              <a:buClr>
                <a:srgbClr val="888888"/>
              </a:buClr>
              <a:buSzPts val="2400"/>
              <a:buFont typeface="Calibri"/>
              <a:buNone/>
              <a:defRPr/>
            </a:lvl5pPr>
            <a:lvl6pPr marL="0" lvl="5" indent="0" algn="r">
              <a:lnSpc>
                <a:spcPct val="100000"/>
              </a:lnSpc>
              <a:spcBef>
                <a:spcPts val="0"/>
              </a:spcBef>
              <a:spcAft>
                <a:spcPts val="0"/>
              </a:spcAft>
              <a:buClr>
                <a:srgbClr val="888888"/>
              </a:buClr>
              <a:buSzPts val="2400"/>
              <a:buFont typeface="Calibri"/>
              <a:buNone/>
              <a:defRPr/>
            </a:lvl6pPr>
            <a:lvl7pPr marL="0" lvl="6" indent="0" algn="r">
              <a:lnSpc>
                <a:spcPct val="100000"/>
              </a:lnSpc>
              <a:spcBef>
                <a:spcPts val="0"/>
              </a:spcBef>
              <a:spcAft>
                <a:spcPts val="0"/>
              </a:spcAft>
              <a:buClr>
                <a:srgbClr val="888888"/>
              </a:buClr>
              <a:buSzPts val="2400"/>
              <a:buFont typeface="Calibri"/>
              <a:buNone/>
              <a:defRPr/>
            </a:lvl7pPr>
            <a:lvl8pPr marL="0" lvl="7" indent="0" algn="r">
              <a:lnSpc>
                <a:spcPct val="100000"/>
              </a:lnSpc>
              <a:spcBef>
                <a:spcPts val="0"/>
              </a:spcBef>
              <a:spcAft>
                <a:spcPts val="0"/>
              </a:spcAft>
              <a:buClr>
                <a:srgbClr val="888888"/>
              </a:buClr>
              <a:buSzPts val="2400"/>
              <a:buFont typeface="Calibri"/>
              <a:buNone/>
              <a:defRPr/>
            </a:lvl8pPr>
            <a:lvl9pPr marL="0" lvl="8" indent="0" algn="r">
              <a:lnSpc>
                <a:spcPct val="100000"/>
              </a:lnSpc>
              <a:spcBef>
                <a:spcPts val="0"/>
              </a:spcBef>
              <a:spcAft>
                <a:spcPts val="0"/>
              </a:spcAft>
              <a:buClr>
                <a:srgbClr val="888888"/>
              </a:buClr>
              <a:buSzPts val="2400"/>
              <a:buFont typeface="Calibri"/>
              <a:buNone/>
              <a:defRPr/>
            </a:lvl9pPr>
          </a:lstStyle>
          <a:p>
            <a:fld id="{00000000-1234-1234-1234-123412341234}" type="slidenum">
              <a:rPr lang="en-US" smtClean="0"/>
              <a:pPr/>
              <a:t>‹#›</a:t>
            </a:fld>
            <a:endParaRPr lang="en-US"/>
          </a:p>
        </p:txBody>
      </p:sp>
      <p:sp>
        <p:nvSpPr>
          <p:cNvPr id="505" name="Google Shape;505;p63"/>
          <p:cNvSpPr txBox="1">
            <a:spLocks noGrp="1"/>
          </p:cNvSpPr>
          <p:nvPr>
            <p:ph type="title"/>
          </p:nvPr>
        </p:nvSpPr>
        <p:spPr>
          <a:xfrm>
            <a:off x="1219200" y="0"/>
            <a:ext cx="10972800" cy="755336"/>
          </a:xfrm>
          <a:prstGeom prst="rect">
            <a:avLst/>
          </a:prstGeom>
          <a:noFill/>
          <a:ln>
            <a:noFill/>
          </a:ln>
        </p:spPr>
        <p:txBody>
          <a:bodyPr spcFirstLastPara="1" wrap="square" lIns="360000" tIns="45700" rIns="91425" bIns="45700" anchor="ctr" anchorCtr="0">
            <a:noAutofit/>
          </a:bodyPr>
          <a:lstStyle>
            <a:lvl1pPr lvl="0" algn="l">
              <a:lnSpc>
                <a:spcPct val="90000"/>
              </a:lnSpc>
              <a:spcBef>
                <a:spcPts val="0"/>
              </a:spcBef>
              <a:spcAft>
                <a:spcPts val="0"/>
              </a:spcAft>
              <a:buClr>
                <a:schemeClr val="lt1"/>
              </a:buClr>
              <a:buSzPts val="72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6" name="Google Shape;506;p63"/>
          <p:cNvSpPr/>
          <p:nvPr/>
        </p:nvSpPr>
        <p:spPr>
          <a:xfrm>
            <a:off x="0" y="0"/>
            <a:ext cx="838200" cy="755336"/>
          </a:xfrm>
          <a:prstGeom prst="rect">
            <a:avLst/>
          </a:prstGeom>
          <a:solidFill>
            <a:schemeClr val="dk2"/>
          </a:solidFill>
          <a:ln>
            <a:noFill/>
          </a:ln>
        </p:spPr>
        <p:txBody>
          <a:bodyPr spcFirstLastPara="1" wrap="square" lIns="45713" tIns="22850" rIns="45713" bIns="22850" anchor="ctr" anchorCtr="0">
            <a:noAutofit/>
          </a:bodyPr>
          <a:lstStyle/>
          <a:p>
            <a:pPr marL="0" marR="0" lvl="0" indent="0" algn="ctr" rtl="0">
              <a:lnSpc>
                <a:spcPct val="100000"/>
              </a:lnSpc>
              <a:spcBef>
                <a:spcPts val="0"/>
              </a:spcBef>
              <a:spcAft>
                <a:spcPts val="0"/>
              </a:spcAft>
              <a:buClr>
                <a:srgbClr val="000000"/>
              </a:buClr>
              <a:buSzPts val="3600"/>
              <a:buFont typeface="Calibri"/>
              <a:buNone/>
            </a:pPr>
            <a:endParaRPr sz="1800" b="0" i="0" u="none" strike="noStrike" cap="none">
              <a:solidFill>
                <a:schemeClr val="lt1"/>
              </a:solidFill>
              <a:latin typeface="Calibri"/>
              <a:ea typeface="Calibri"/>
              <a:cs typeface="Calibri"/>
              <a:sym typeface="Calibri"/>
            </a:endParaRPr>
          </a:p>
        </p:txBody>
      </p:sp>
      <p:sp>
        <p:nvSpPr>
          <p:cNvPr id="507" name="Google Shape;507;p63"/>
          <p:cNvSpPr/>
          <p:nvPr/>
        </p:nvSpPr>
        <p:spPr>
          <a:xfrm>
            <a:off x="704429" y="0"/>
            <a:ext cx="216747" cy="755336"/>
          </a:xfrm>
          <a:prstGeom prst="rect">
            <a:avLst/>
          </a:prstGeom>
          <a:solidFill>
            <a:schemeClr val="accent1"/>
          </a:solidFill>
          <a:ln>
            <a:noFill/>
          </a:ln>
        </p:spPr>
        <p:txBody>
          <a:bodyPr spcFirstLastPara="1" wrap="square" lIns="45713" tIns="22850" rIns="45713" bIns="22850" anchor="ctr" anchorCtr="0">
            <a:noAutofit/>
          </a:bodyPr>
          <a:lstStyle/>
          <a:p>
            <a:pPr marL="0" marR="0" lvl="0" indent="0" algn="ctr" rtl="0">
              <a:lnSpc>
                <a:spcPct val="100000"/>
              </a:lnSpc>
              <a:spcBef>
                <a:spcPts val="0"/>
              </a:spcBef>
              <a:spcAft>
                <a:spcPts val="0"/>
              </a:spcAft>
              <a:buClr>
                <a:srgbClr val="000000"/>
              </a:buClr>
              <a:buSzPts val="3600"/>
              <a:buFont typeface="Calibri"/>
              <a:buNone/>
            </a:pPr>
            <a:endParaRPr sz="1800" b="0" i="0" u="none" strike="noStrike" cap="none">
              <a:solidFill>
                <a:schemeClr val="lt1"/>
              </a:solidFill>
              <a:latin typeface="Calibri"/>
              <a:ea typeface="Calibri"/>
              <a:cs typeface="Calibri"/>
              <a:sym typeface="Calibri"/>
            </a:endParaRPr>
          </a:p>
        </p:txBody>
      </p:sp>
      <p:pic>
        <p:nvPicPr>
          <p:cNvPr id="508" name="Google Shape;508;p63"/>
          <p:cNvPicPr preferRelativeResize="0"/>
          <p:nvPr/>
        </p:nvPicPr>
        <p:blipFill/>
        <p:spPr>
          <a:xfrm>
            <a:off x="5545631" y="6511813"/>
            <a:ext cx="1101345" cy="215037"/>
          </a:xfrm>
          <a:prstGeom prst="rect">
            <a:avLst/>
          </a:prstGeom>
          <a:solidFill>
            <a:srgbClr val="FFFFFF"/>
          </a:solidFill>
          <a:ln>
            <a:noFill/>
          </a:ln>
        </p:spPr>
      </p:pic>
    </p:spTree>
    <p:extLst>
      <p:ext uri="{BB962C8B-B14F-4D97-AF65-F5344CB8AC3E}">
        <p14:creationId xmlns:p14="http://schemas.microsoft.com/office/powerpoint/2010/main" val="195269481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1"/>
            <a:ext cx="12192000" cy="6297283"/>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39448411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8629" y="6308850"/>
            <a:ext cx="12209257" cy="553961"/>
          </a:xfrm>
          <a:prstGeom prst="rect">
            <a:avLst/>
          </a:prstGeom>
          <a:solidFill>
            <a:srgbClr val="051D41"/>
          </a:solidFill>
        </p:spPr>
        <p:txBody>
          <a:bodyPr wrap="square" lIns="91404" tIns="45702" rIns="91404" bIns="45702">
            <a:spAutoFit/>
          </a:bodyPr>
          <a:lstStyle/>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endParaRPr lang="id-ID" sz="1000" dirty="0">
              <a:solidFill>
                <a:schemeClr val="tx2"/>
              </a:solidFill>
              <a:latin typeface="Lato Light"/>
              <a:cs typeface="Lato Light"/>
            </a:endParaRPr>
          </a:p>
        </p:txBody>
      </p:sp>
      <p:pic>
        <p:nvPicPr>
          <p:cNvPr id="2052" name="Picture 4" descr="https://inside.epfl.ch/corp-id/wp-content/uploads/2019/05/EPFL_Logo_Digital_RGB_PROD-300x130.png">
            <a:extLst>
              <a:ext uri="{FF2B5EF4-FFF2-40B4-BE49-F238E27FC236}">
                <a16:creationId xmlns:a16="http://schemas.microsoft.com/office/drawing/2014/main" id="{0B782C6F-74BD-9749-BCA0-5F678679DD7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724322" y="6308144"/>
            <a:ext cx="1268895" cy="5498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1AD162-659A-6444-BE8B-E4C733A308D2}"/>
              </a:ext>
            </a:extLst>
          </p:cNvPr>
          <p:cNvSpPr txBox="1"/>
          <p:nvPr userDrawn="1"/>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#3</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3505952639"/>
      </p:ext>
    </p:extLst>
  </p:cSld>
  <p:clrMap bg1="lt1" tx1="dk1" bg2="lt2" tx2="dk2" accent1="accent1" accent2="accent2" accent3="accent3" accent4="accent4" accent5="accent5" accent6="accent6" hlink="hlink" folHlink="folHlink"/>
  <p:sldLayoutIdLst>
    <p:sldLayoutId id="2147483732" r:id="rId1"/>
    <p:sldLayoutId id="2147483745" r:id="rId2"/>
    <p:sldLayoutId id="2147483749" r:id="rId3"/>
    <p:sldLayoutId id="2147483750" r:id="rId4"/>
    <p:sldLayoutId id="2147483751" r:id="rId5"/>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1.tiff"/><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renku.iccluster.epfl.ch/"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renku.iccluster.epfl.ch/projects/dslab2020/dslab-solutions-week-2/"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exascale.info/"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tiff"/><Relationship Id="rId11" Type="http://schemas.openxmlformats.org/officeDocument/2006/relationships/hyperlink" Target="https://exascale.info/" TargetMode="External"/><Relationship Id="rId5" Type="http://schemas.openxmlformats.org/officeDocument/2006/relationships/image" Target="../media/image8.tiff"/><Relationship Id="rId10" Type="http://schemas.openxmlformats.org/officeDocument/2006/relationships/image" Target="../media/image13.tiff"/><Relationship Id="rId4" Type="http://schemas.openxmlformats.org/officeDocument/2006/relationships/image" Target="../media/image7.tiff"/><Relationship Id="rId9"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541182" y="2371744"/>
            <a:ext cx="9128781" cy="1908215"/>
          </a:xfrm>
          <a:prstGeom prst="rect">
            <a:avLst/>
          </a:prstGeom>
          <a:noFill/>
        </p:spPr>
        <p:txBody>
          <a:bodyPr wrap="none" rtlCol="0">
            <a:spAutoFit/>
          </a:bodyPr>
          <a:lstStyle/>
          <a:p>
            <a:pPr algn="ctr"/>
            <a:r>
              <a:rPr lang="en-US" sz="5900" b="1" dirty="0" err="1">
                <a:solidFill>
                  <a:schemeClr val="bg1"/>
                </a:solidFill>
                <a:latin typeface="+mj-lt"/>
                <a:ea typeface="Lato Bold" charset="0"/>
                <a:cs typeface="Lato Bold" charset="0"/>
              </a:rPr>
              <a:t>DSLab</a:t>
            </a:r>
            <a:r>
              <a:rPr lang="en-US" sz="5900" b="1" dirty="0">
                <a:solidFill>
                  <a:schemeClr val="bg1"/>
                </a:solidFill>
                <a:latin typeface="+mj-lt"/>
                <a:ea typeface="Lato Bold" charset="0"/>
                <a:cs typeface="Lato Bold" charset="0"/>
              </a:rPr>
              <a:t> 2020</a:t>
            </a:r>
          </a:p>
          <a:p>
            <a:pPr algn="ctr"/>
            <a:r>
              <a:rPr lang="en-US" sz="5900" dirty="0">
                <a:solidFill>
                  <a:schemeClr val="bg1"/>
                </a:solidFill>
                <a:latin typeface="+mj-lt"/>
                <a:ea typeface="Lato Bold" charset="0"/>
                <a:cs typeface="Lato Bold" charset="0"/>
              </a:rPr>
              <a:t>The Data Science Lab Week 3</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Sous-titre 4">
            <a:extLst>
              <a:ext uri="{FF2B5EF4-FFF2-40B4-BE49-F238E27FC236}">
                <a16:creationId xmlns:a16="http://schemas.microsoft.com/office/drawing/2014/main" id="{5A88C184-E4C9-3C44-95E0-87EFABB12998}"/>
              </a:ext>
            </a:extLst>
          </p:cNvPr>
          <p:cNvSpPr txBox="1">
            <a:spLocks/>
          </p:cNvSpPr>
          <p:nvPr/>
        </p:nvSpPr>
        <p:spPr>
          <a:xfrm>
            <a:off x="1" y="6405979"/>
            <a:ext cx="10327906" cy="38473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Data Science Lab – Spring 2020</a:t>
            </a:r>
          </a:p>
        </p:txBody>
      </p:sp>
    </p:spTree>
    <p:extLst>
      <p:ext uri="{BB962C8B-B14F-4D97-AF65-F5344CB8AC3E}">
        <p14:creationId xmlns:p14="http://schemas.microsoft.com/office/powerpoint/2010/main" val="23223652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b="1" dirty="0"/>
              <a:t>Big Data Landscape Evolution – 2019</a:t>
            </a:r>
          </a:p>
        </p:txBody>
      </p:sp>
      <p:sp>
        <p:nvSpPr>
          <p:cNvPr id="19" name="TextBox 18"/>
          <p:cNvSpPr txBox="1"/>
          <p:nvPr/>
        </p:nvSpPr>
        <p:spPr>
          <a:xfrm>
            <a:off x="4375570" y="6397214"/>
            <a:ext cx="4123693" cy="276999"/>
          </a:xfrm>
          <a:prstGeom prst="rect">
            <a:avLst/>
          </a:prstGeom>
          <a:noFill/>
        </p:spPr>
        <p:txBody>
          <a:bodyPr wrap="none" rtlCol="0">
            <a:spAutoFit/>
          </a:bodyPr>
          <a:lstStyle/>
          <a:p>
            <a:r>
              <a:rPr lang="en-US" sz="1200" dirty="0">
                <a:solidFill>
                  <a:schemeClr val="bg1"/>
                </a:solidFill>
              </a:rPr>
              <a:t>(Sources: Matt </a:t>
            </a:r>
            <a:r>
              <a:rPr lang="en-US" sz="1200" dirty="0" err="1">
                <a:solidFill>
                  <a:schemeClr val="bg1"/>
                </a:solidFill>
              </a:rPr>
              <a:t>Turck</a:t>
            </a:r>
            <a:r>
              <a:rPr lang="en-US" sz="1200" dirty="0">
                <a:solidFill>
                  <a:schemeClr val="bg1"/>
                </a:solidFill>
              </a:rPr>
              <a:t> - http://</a:t>
            </a:r>
            <a:r>
              <a:rPr lang="en-US" sz="1200" dirty="0" err="1">
                <a:solidFill>
                  <a:schemeClr val="bg1"/>
                </a:solidFill>
              </a:rPr>
              <a:t>mattturck.com</a:t>
            </a:r>
            <a:r>
              <a:rPr lang="en-US" sz="1200" dirty="0">
                <a:solidFill>
                  <a:schemeClr val="bg1"/>
                </a:solidFill>
              </a:rPr>
              <a:t> ;  </a:t>
            </a:r>
            <a:r>
              <a:rPr lang="en-US" sz="1200" dirty="0" err="1">
                <a:solidFill>
                  <a:schemeClr val="bg1"/>
                </a:solidFill>
              </a:rPr>
              <a:t>trends.google.ch</a:t>
            </a:r>
            <a:r>
              <a:rPr lang="en-US" sz="1200" dirty="0">
                <a:solidFill>
                  <a:schemeClr val="bg1"/>
                </a:solidFill>
              </a:rPr>
              <a:t>)</a:t>
            </a:r>
          </a:p>
        </p:txBody>
      </p:sp>
      <p:pic>
        <p:nvPicPr>
          <p:cNvPr id="6" name="Picture 2" descr="http://mattturck.com/wp-content/uploads/2019/07/2019_Matt_Turck_Big_Data_Landscape_Final_Fullsize.png">
            <a:extLst>
              <a:ext uri="{FF2B5EF4-FFF2-40B4-BE49-F238E27FC236}">
                <a16:creationId xmlns:a16="http://schemas.microsoft.com/office/drawing/2014/main" id="{361D455F-B512-6F4E-9B26-3AB871281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094" y="575937"/>
            <a:ext cx="8610016" cy="572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540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276350"/>
            <a:ext cx="10515600" cy="4900613"/>
          </a:xfrm>
        </p:spPr>
        <p:txBody>
          <a:bodyPr/>
          <a:lstStyle/>
          <a:p>
            <a:r>
              <a:rPr lang="en-US" dirty="0"/>
              <a:t>Get acquainted with the Big Data ecosystems</a:t>
            </a:r>
          </a:p>
          <a:p>
            <a:pPr lvl="1"/>
            <a:r>
              <a:rPr lang="en-US" dirty="0"/>
              <a:t>Find your way in the Big Data jungle, explore it more efficiently</a:t>
            </a:r>
          </a:p>
          <a:p>
            <a:endParaRPr lang="en-US" dirty="0"/>
          </a:p>
        </p:txBody>
      </p:sp>
      <p:sp>
        <p:nvSpPr>
          <p:cNvPr id="3" name="Title 2"/>
          <p:cNvSpPr>
            <a:spLocks noGrp="1"/>
          </p:cNvSpPr>
          <p:nvPr>
            <p:ph type="title" idx="4294967295"/>
          </p:nvPr>
        </p:nvSpPr>
        <p:spPr>
          <a:xfrm>
            <a:off x="0" y="0"/>
            <a:ext cx="12192000" cy="755650"/>
          </a:xfrm>
        </p:spPr>
        <p:txBody>
          <a:bodyPr/>
          <a:lstStyle/>
          <a:p>
            <a:pPr algn="ctr"/>
            <a:r>
              <a:rPr lang="en-US" b="1" dirty="0"/>
              <a:t>Today’s Objectives</a:t>
            </a:r>
          </a:p>
        </p:txBody>
      </p:sp>
    </p:spTree>
    <p:extLst>
      <p:ext uri="{BB962C8B-B14F-4D97-AF65-F5344CB8AC3E}">
        <p14:creationId xmlns:p14="http://schemas.microsoft.com/office/powerpoint/2010/main" val="22522313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a:off x="1760561" y="3965016"/>
            <a:ext cx="196527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1760561" y="1951630"/>
            <a:ext cx="2" cy="198609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00752" y="3937720"/>
            <a:ext cx="859809" cy="87994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idx="4294967295"/>
          </p:nvPr>
        </p:nvSpPr>
        <p:spPr>
          <a:xfrm>
            <a:off x="0" y="0"/>
            <a:ext cx="12192000" cy="755650"/>
          </a:xfrm>
        </p:spPr>
        <p:txBody>
          <a:bodyPr/>
          <a:lstStyle/>
          <a:p>
            <a:pPr algn="ctr"/>
            <a:r>
              <a:rPr lang="en-US" b="1" dirty="0"/>
              <a:t>Addressing the Big Data Challenges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296" y="2621281"/>
            <a:ext cx="1941530" cy="1941530"/>
          </a:xfrm>
          <a:prstGeom prst="rect">
            <a:avLst/>
          </a:prstGeom>
        </p:spPr>
      </p:pic>
      <p:cxnSp>
        <p:nvCxnSpPr>
          <p:cNvPr id="11" name="Straight Arrow Connector 10"/>
          <p:cNvCxnSpPr/>
          <p:nvPr/>
        </p:nvCxnSpPr>
        <p:spPr>
          <a:xfrm flipV="1">
            <a:off x="5622875" y="2390202"/>
            <a:ext cx="1" cy="298317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09572" y="1604890"/>
            <a:ext cx="4660828" cy="646331"/>
          </a:xfrm>
          <a:prstGeom prst="rect">
            <a:avLst/>
          </a:prstGeom>
          <a:noFill/>
        </p:spPr>
        <p:txBody>
          <a:bodyPr wrap="none" rtlCol="0">
            <a:spAutoFit/>
          </a:bodyPr>
          <a:lstStyle/>
          <a:p>
            <a:r>
              <a:rPr lang="en-US" dirty="0"/>
              <a:t>Bigger machines: </a:t>
            </a:r>
            <a:r>
              <a:rPr lang="en-US" b="1" dirty="0"/>
              <a:t>scale up </a:t>
            </a:r>
            <a:r>
              <a:rPr lang="en-US" dirty="0"/>
              <a:t>(</a:t>
            </a:r>
            <a:r>
              <a:rPr lang="en-US" dirty="0" err="1"/>
              <a:t>a.k.a</a:t>
            </a:r>
            <a:r>
              <a:rPr lang="en-US" dirty="0"/>
              <a:t> vertical scaling)</a:t>
            </a:r>
          </a:p>
          <a:p>
            <a:r>
              <a:rPr lang="is-IS" dirty="0"/>
              <a:t>… </a:t>
            </a:r>
            <a:r>
              <a:rPr lang="en-US" dirty="0"/>
              <a:t>the High Performance Computing way (HPC)</a:t>
            </a:r>
          </a:p>
        </p:txBody>
      </p:sp>
      <p:sp>
        <p:nvSpPr>
          <p:cNvPr id="20" name="Cube 19"/>
          <p:cNvSpPr/>
          <p:nvPr/>
        </p:nvSpPr>
        <p:spPr>
          <a:xfrm rot="10800000">
            <a:off x="1153488" y="2390201"/>
            <a:ext cx="2187388" cy="2187388"/>
          </a:xfrm>
          <a:prstGeom prst="cube">
            <a:avLst>
              <a:gd name="adj" fmla="val 27459"/>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1542345" y="2779059"/>
            <a:ext cx="1409672" cy="1409672"/>
          </a:xfrm>
          <a:prstGeom prst="rect">
            <a:avLst/>
          </a:prstGeom>
        </p:spPr>
      </p:pic>
      <p:sp>
        <p:nvSpPr>
          <p:cNvPr id="22" name="Cube 21"/>
          <p:cNvSpPr/>
          <p:nvPr/>
        </p:nvSpPr>
        <p:spPr>
          <a:xfrm>
            <a:off x="1153488" y="2390201"/>
            <a:ext cx="2187388" cy="2187388"/>
          </a:xfrm>
          <a:prstGeom prst="cube">
            <a:avLst>
              <a:gd name="adj" fmla="val 27459"/>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096919" y="4679160"/>
            <a:ext cx="442429" cy="276999"/>
          </a:xfrm>
          <a:prstGeom prst="rect">
            <a:avLst/>
          </a:prstGeom>
          <a:noFill/>
        </p:spPr>
        <p:txBody>
          <a:bodyPr wrap="none" lIns="0" tIns="0" rIns="0" bIns="0" rtlCol="0">
            <a:spAutoFit/>
          </a:bodyPr>
          <a:lstStyle/>
          <a:p>
            <a:r>
              <a:rPr lang="en-US" dirty="0"/>
              <a:t>CPU </a:t>
            </a:r>
          </a:p>
        </p:txBody>
      </p:sp>
      <p:sp>
        <p:nvSpPr>
          <p:cNvPr id="38" name="TextBox 37"/>
          <p:cNvSpPr txBox="1"/>
          <p:nvPr/>
        </p:nvSpPr>
        <p:spPr>
          <a:xfrm>
            <a:off x="1867840" y="1961055"/>
            <a:ext cx="455253" cy="276999"/>
          </a:xfrm>
          <a:prstGeom prst="rect">
            <a:avLst/>
          </a:prstGeom>
          <a:noFill/>
        </p:spPr>
        <p:txBody>
          <a:bodyPr wrap="none" lIns="0" tIns="0" rIns="0" bIns="0" rtlCol="0">
            <a:spAutoFit/>
          </a:bodyPr>
          <a:lstStyle/>
          <a:p>
            <a:r>
              <a:rPr lang="en-US" dirty="0"/>
              <a:t>RAM</a:t>
            </a:r>
          </a:p>
        </p:txBody>
      </p:sp>
      <p:sp>
        <p:nvSpPr>
          <p:cNvPr id="39" name="TextBox 38"/>
          <p:cNvSpPr txBox="1"/>
          <p:nvPr/>
        </p:nvSpPr>
        <p:spPr>
          <a:xfrm>
            <a:off x="3310123" y="4014760"/>
            <a:ext cx="426399" cy="276999"/>
          </a:xfrm>
          <a:prstGeom prst="rect">
            <a:avLst/>
          </a:prstGeom>
          <a:noFill/>
        </p:spPr>
        <p:txBody>
          <a:bodyPr wrap="none" lIns="0" tIns="0" rIns="0" bIns="0" rtlCol="0">
            <a:spAutoFit/>
          </a:bodyPr>
          <a:lstStyle/>
          <a:p>
            <a:r>
              <a:rPr lang="en-US" dirty="0"/>
              <a:t>DISK</a:t>
            </a:r>
          </a:p>
        </p:txBody>
      </p:sp>
      <p:sp>
        <p:nvSpPr>
          <p:cNvPr id="42" name="Right Arrow 41"/>
          <p:cNvSpPr/>
          <p:nvPr/>
        </p:nvSpPr>
        <p:spPr>
          <a:xfrm>
            <a:off x="4427221" y="3483895"/>
            <a:ext cx="504968" cy="3599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25839" y="2631033"/>
            <a:ext cx="1897036" cy="923330"/>
          </a:xfrm>
          <a:prstGeom prst="rect">
            <a:avLst/>
          </a:prstGeom>
          <a:noFill/>
        </p:spPr>
        <p:txBody>
          <a:bodyPr wrap="square" rtlCol="0">
            <a:spAutoFit/>
          </a:bodyPr>
          <a:lstStyle/>
          <a:p>
            <a:r>
              <a:rPr lang="en-US" dirty="0"/>
              <a:t>Break the</a:t>
            </a:r>
          </a:p>
          <a:p>
            <a:r>
              <a:rPr lang="en-US" dirty="0"/>
              <a:t>CPU/RAM/Disk bounds</a:t>
            </a: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926" y="4764715"/>
            <a:ext cx="1076274" cy="1076274"/>
          </a:xfrm>
          <a:prstGeom prst="rect">
            <a:avLst/>
          </a:prstGeom>
        </p:spPr>
      </p:pic>
      <p:grpSp>
        <p:nvGrpSpPr>
          <p:cNvPr id="34" name="Group 33"/>
          <p:cNvGrpSpPr/>
          <p:nvPr/>
        </p:nvGrpSpPr>
        <p:grpSpPr>
          <a:xfrm>
            <a:off x="9278015" y="810781"/>
            <a:ext cx="2681798" cy="1796605"/>
            <a:chOff x="9278015" y="810781"/>
            <a:chExt cx="2681798" cy="1796605"/>
          </a:xfrm>
        </p:grpSpPr>
        <p:cxnSp>
          <p:nvCxnSpPr>
            <p:cNvPr id="16" name="Straight Arrow Connector 15"/>
            <p:cNvCxnSpPr/>
            <p:nvPr/>
          </p:nvCxnSpPr>
          <p:spPr>
            <a:xfrm flipV="1">
              <a:off x="9844580" y="935853"/>
              <a:ext cx="0" cy="1338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861833" y="2273927"/>
              <a:ext cx="2025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278015" y="810781"/>
              <a:ext cx="566565" cy="369332"/>
            </a:xfrm>
            <a:prstGeom prst="rect">
              <a:avLst/>
            </a:prstGeom>
            <a:noFill/>
          </p:spPr>
          <p:txBody>
            <a:bodyPr wrap="none" rtlCol="0">
              <a:spAutoFit/>
            </a:bodyPr>
            <a:lstStyle/>
            <a:p>
              <a:r>
                <a:rPr lang="en-US"/>
                <a:t>cost</a:t>
              </a:r>
            </a:p>
          </p:txBody>
        </p:sp>
        <p:sp>
          <p:nvSpPr>
            <p:cNvPr id="44" name="TextBox 43"/>
            <p:cNvSpPr txBox="1"/>
            <p:nvPr/>
          </p:nvSpPr>
          <p:spPr>
            <a:xfrm>
              <a:off x="10874516" y="2238054"/>
              <a:ext cx="1085297" cy="369332"/>
            </a:xfrm>
            <a:prstGeom prst="rect">
              <a:avLst/>
            </a:prstGeom>
            <a:noFill/>
          </p:spPr>
          <p:txBody>
            <a:bodyPr wrap="none" rtlCol="0">
              <a:spAutoFit/>
            </a:bodyPr>
            <a:lstStyle/>
            <a:p>
              <a:r>
                <a:rPr lang="en-US"/>
                <a:t>capability</a:t>
              </a:r>
              <a:endParaRPr lang="en-US" dirty="0"/>
            </a:p>
          </p:txBody>
        </p:sp>
        <p:sp>
          <p:nvSpPr>
            <p:cNvPr id="27" name="Freeform 26"/>
            <p:cNvSpPr/>
            <p:nvPr/>
          </p:nvSpPr>
          <p:spPr>
            <a:xfrm>
              <a:off x="9937630" y="1052423"/>
              <a:ext cx="1604513" cy="1173192"/>
            </a:xfrm>
            <a:custGeom>
              <a:avLst/>
              <a:gdLst>
                <a:gd name="connsiteX0" fmla="*/ 0 w 1604513"/>
                <a:gd name="connsiteY0" fmla="*/ 1173192 h 1173192"/>
                <a:gd name="connsiteX1" fmla="*/ 621102 w 1604513"/>
                <a:gd name="connsiteY1" fmla="*/ 1104181 h 1173192"/>
                <a:gd name="connsiteX2" fmla="*/ 1207698 w 1604513"/>
                <a:gd name="connsiteY2" fmla="*/ 845388 h 1173192"/>
                <a:gd name="connsiteX3" fmla="*/ 1500996 w 1604513"/>
                <a:gd name="connsiteY3" fmla="*/ 448573 h 1173192"/>
                <a:gd name="connsiteX4" fmla="*/ 1604513 w 1604513"/>
                <a:gd name="connsiteY4" fmla="*/ 0 h 1173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13" h="1173192">
                  <a:moveTo>
                    <a:pt x="0" y="1173192"/>
                  </a:moveTo>
                  <a:cubicBezTo>
                    <a:pt x="209909" y="1166003"/>
                    <a:pt x="419819" y="1158815"/>
                    <a:pt x="621102" y="1104181"/>
                  </a:cubicBezTo>
                  <a:cubicBezTo>
                    <a:pt x="822385" y="1049547"/>
                    <a:pt x="1061049" y="954656"/>
                    <a:pt x="1207698" y="845388"/>
                  </a:cubicBezTo>
                  <a:cubicBezTo>
                    <a:pt x="1354347" y="736120"/>
                    <a:pt x="1434860" y="589471"/>
                    <a:pt x="1500996" y="448573"/>
                  </a:cubicBezTo>
                  <a:cubicBezTo>
                    <a:pt x="1567132" y="307675"/>
                    <a:pt x="1604513" y="0"/>
                    <a:pt x="160451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0618760" y="827597"/>
              <a:ext cx="945836" cy="369332"/>
            </a:xfrm>
            <a:prstGeom prst="rect">
              <a:avLst/>
            </a:prstGeom>
            <a:noFill/>
          </p:spPr>
          <p:txBody>
            <a:bodyPr wrap="none" rtlCol="0">
              <a:spAutoFit/>
            </a:bodyPr>
            <a:lstStyle/>
            <a:p>
              <a:r>
                <a:rPr lang="en-US">
                  <a:solidFill>
                    <a:srgbClr val="FF0000"/>
                  </a:solidFill>
                </a:rPr>
                <a:t>scale up</a:t>
              </a:r>
              <a:endParaRPr lang="en-US" dirty="0">
                <a:solidFill>
                  <a:srgbClr val="FF0000"/>
                </a:solidFill>
              </a:endParaRPr>
            </a:p>
          </p:txBody>
        </p:sp>
      </p:grpSp>
    </p:spTree>
    <p:extLst>
      <p:ext uri="{BB962C8B-B14F-4D97-AF65-F5344CB8AC3E}">
        <p14:creationId xmlns:p14="http://schemas.microsoft.com/office/powerpoint/2010/main" val="30140388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a:off x="1760561" y="3965016"/>
            <a:ext cx="196527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1760561" y="1951630"/>
            <a:ext cx="2" cy="1986091"/>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00752" y="3937720"/>
            <a:ext cx="859809" cy="87994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idx="4294967295"/>
          </p:nvPr>
        </p:nvSpPr>
        <p:spPr>
          <a:xfrm>
            <a:off x="0" y="0"/>
            <a:ext cx="12192000" cy="755650"/>
          </a:xfrm>
        </p:spPr>
        <p:txBody>
          <a:bodyPr/>
          <a:lstStyle/>
          <a:p>
            <a:pPr algn="ctr"/>
            <a:r>
              <a:rPr lang="en-US" b="1" dirty="0"/>
              <a:t>Addressing the Big Data Challenges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296" y="3456247"/>
            <a:ext cx="1106563" cy="1106563"/>
          </a:xfrm>
          <a:prstGeom prst="rect">
            <a:avLst/>
          </a:prstGeom>
        </p:spPr>
      </p:pic>
      <p:cxnSp>
        <p:nvCxnSpPr>
          <p:cNvPr id="11" name="Straight Arrow Connector 10"/>
          <p:cNvCxnSpPr/>
          <p:nvPr/>
        </p:nvCxnSpPr>
        <p:spPr>
          <a:xfrm flipV="1">
            <a:off x="5622875" y="2390202"/>
            <a:ext cx="1" cy="298317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rot="10800000">
            <a:off x="1153488" y="2390201"/>
            <a:ext cx="2187388" cy="2187388"/>
          </a:xfrm>
          <a:prstGeom prst="cube">
            <a:avLst>
              <a:gd name="adj" fmla="val 27459"/>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1542345" y="2779059"/>
            <a:ext cx="1409672" cy="1409672"/>
          </a:xfrm>
          <a:prstGeom prst="rect">
            <a:avLst/>
          </a:prstGeom>
        </p:spPr>
      </p:pic>
      <p:sp>
        <p:nvSpPr>
          <p:cNvPr id="22" name="Cube 21"/>
          <p:cNvSpPr/>
          <p:nvPr/>
        </p:nvSpPr>
        <p:spPr>
          <a:xfrm>
            <a:off x="1153488" y="2390201"/>
            <a:ext cx="2187388" cy="2187388"/>
          </a:xfrm>
          <a:prstGeom prst="cube">
            <a:avLst>
              <a:gd name="adj" fmla="val 27459"/>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096919" y="4679160"/>
            <a:ext cx="442429" cy="276999"/>
          </a:xfrm>
          <a:prstGeom prst="rect">
            <a:avLst/>
          </a:prstGeom>
          <a:noFill/>
        </p:spPr>
        <p:txBody>
          <a:bodyPr wrap="none" lIns="0" tIns="0" rIns="0" bIns="0" rtlCol="0">
            <a:spAutoFit/>
          </a:bodyPr>
          <a:lstStyle/>
          <a:p>
            <a:r>
              <a:rPr lang="en-US" dirty="0"/>
              <a:t>CPU </a:t>
            </a:r>
          </a:p>
        </p:txBody>
      </p:sp>
      <p:sp>
        <p:nvSpPr>
          <p:cNvPr id="38" name="TextBox 37"/>
          <p:cNvSpPr txBox="1"/>
          <p:nvPr/>
        </p:nvSpPr>
        <p:spPr>
          <a:xfrm>
            <a:off x="1867840" y="1961055"/>
            <a:ext cx="455253" cy="276999"/>
          </a:xfrm>
          <a:prstGeom prst="rect">
            <a:avLst/>
          </a:prstGeom>
          <a:noFill/>
        </p:spPr>
        <p:txBody>
          <a:bodyPr wrap="none" lIns="0" tIns="0" rIns="0" bIns="0" rtlCol="0">
            <a:spAutoFit/>
          </a:bodyPr>
          <a:lstStyle/>
          <a:p>
            <a:r>
              <a:rPr lang="en-US" dirty="0"/>
              <a:t>RAM</a:t>
            </a:r>
          </a:p>
        </p:txBody>
      </p:sp>
      <p:sp>
        <p:nvSpPr>
          <p:cNvPr id="39" name="TextBox 38"/>
          <p:cNvSpPr txBox="1"/>
          <p:nvPr/>
        </p:nvSpPr>
        <p:spPr>
          <a:xfrm>
            <a:off x="3310123" y="4014760"/>
            <a:ext cx="426399" cy="276999"/>
          </a:xfrm>
          <a:prstGeom prst="rect">
            <a:avLst/>
          </a:prstGeom>
          <a:noFill/>
        </p:spPr>
        <p:txBody>
          <a:bodyPr wrap="none" lIns="0" tIns="0" rIns="0" bIns="0" rtlCol="0">
            <a:spAutoFit/>
          </a:bodyPr>
          <a:lstStyle/>
          <a:p>
            <a:r>
              <a:rPr lang="en-US" dirty="0"/>
              <a:t>DISK</a:t>
            </a:r>
          </a:p>
        </p:txBody>
      </p:sp>
      <p:sp>
        <p:nvSpPr>
          <p:cNvPr id="42" name="Right Arrow 41"/>
          <p:cNvSpPr/>
          <p:nvPr/>
        </p:nvSpPr>
        <p:spPr>
          <a:xfrm>
            <a:off x="4427221" y="3483895"/>
            <a:ext cx="504968" cy="3599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25839" y="2631033"/>
            <a:ext cx="1897036" cy="923330"/>
          </a:xfrm>
          <a:prstGeom prst="rect">
            <a:avLst/>
          </a:prstGeom>
          <a:noFill/>
        </p:spPr>
        <p:txBody>
          <a:bodyPr wrap="square" rtlCol="0">
            <a:spAutoFit/>
          </a:bodyPr>
          <a:lstStyle/>
          <a:p>
            <a:r>
              <a:rPr lang="en-US" dirty="0"/>
              <a:t>Break the</a:t>
            </a:r>
          </a:p>
          <a:p>
            <a:r>
              <a:rPr lang="en-US" dirty="0"/>
              <a:t>CPU/RAM/Disk bounds</a:t>
            </a: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926" y="4764715"/>
            <a:ext cx="402188" cy="402188"/>
          </a:xfrm>
          <a:prstGeom prst="rect">
            <a:avLst/>
          </a:prstGeom>
        </p:spPr>
      </p:pic>
      <p:grpSp>
        <p:nvGrpSpPr>
          <p:cNvPr id="36" name="Group 35"/>
          <p:cNvGrpSpPr/>
          <p:nvPr/>
        </p:nvGrpSpPr>
        <p:grpSpPr>
          <a:xfrm>
            <a:off x="5622875" y="3450895"/>
            <a:ext cx="6264325" cy="2568817"/>
            <a:chOff x="5622875" y="3450895"/>
            <a:chExt cx="6264325" cy="2568817"/>
          </a:xfrm>
        </p:grpSpPr>
        <p:sp>
          <p:nvSpPr>
            <p:cNvPr id="9" name="TextBox 8"/>
            <p:cNvSpPr txBox="1"/>
            <p:nvPr/>
          </p:nvSpPr>
          <p:spPr>
            <a:xfrm>
              <a:off x="6313293" y="5373381"/>
              <a:ext cx="4913140" cy="646331"/>
            </a:xfrm>
            <a:prstGeom prst="rect">
              <a:avLst/>
            </a:prstGeom>
            <a:noFill/>
          </p:spPr>
          <p:txBody>
            <a:bodyPr wrap="none" rtlCol="0">
              <a:spAutoFit/>
            </a:bodyPr>
            <a:lstStyle/>
            <a:p>
              <a:r>
                <a:rPr lang="en-US" dirty="0"/>
                <a:t>More machines: </a:t>
              </a:r>
              <a:r>
                <a:rPr lang="en-US" b="1" dirty="0"/>
                <a:t>scale out </a:t>
              </a:r>
              <a:r>
                <a:rPr lang="en-US" dirty="0"/>
                <a:t>(</a:t>
              </a:r>
              <a:r>
                <a:rPr lang="en-US" dirty="0" err="1"/>
                <a:t>a.k.a</a:t>
              </a:r>
              <a:r>
                <a:rPr lang="en-US" dirty="0"/>
                <a:t> horizontal scaling)</a:t>
              </a:r>
            </a:p>
            <a:p>
              <a:r>
                <a:rPr lang="is-IS" dirty="0"/>
                <a:t>… the commodity hardware (cloud) way</a:t>
              </a:r>
              <a:endParaRPr lang="en-US" dirty="0"/>
            </a:p>
          </p:txBody>
        </p:sp>
        <p:cxnSp>
          <p:nvCxnSpPr>
            <p:cNvPr id="15" name="Straight Arrow Connector 14"/>
            <p:cNvCxnSpPr/>
            <p:nvPr/>
          </p:nvCxnSpPr>
          <p:spPr>
            <a:xfrm>
              <a:off x="5622875" y="5373381"/>
              <a:ext cx="6264325"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463" y="3450896"/>
              <a:ext cx="1106563" cy="1106563"/>
            </a:xfrm>
            <a:prstGeom prst="rect">
              <a:avLst/>
            </a:prstGeom>
          </p:spPr>
        </p:pic>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275" y="3450895"/>
              <a:ext cx="1106563" cy="1106563"/>
            </a:xfrm>
            <a:prstGeom prst="rect">
              <a:avLst/>
            </a:prstGeom>
          </p:spPr>
        </p:pic>
        <p:sp>
          <p:nvSpPr>
            <p:cNvPr id="51" name="TextBox 50"/>
            <p:cNvSpPr txBox="1"/>
            <p:nvPr/>
          </p:nvSpPr>
          <p:spPr>
            <a:xfrm>
              <a:off x="10776268" y="3915944"/>
              <a:ext cx="484428" cy="369332"/>
            </a:xfrm>
            <a:prstGeom prst="rect">
              <a:avLst/>
            </a:prstGeom>
            <a:noFill/>
          </p:spPr>
          <p:txBody>
            <a:bodyPr wrap="none" rtlCol="0">
              <a:spAutoFit/>
            </a:bodyPr>
            <a:lstStyle/>
            <a:p>
              <a:r>
                <a:rPr lang="en-US" dirty="0"/>
                <a:t>(</a:t>
              </a:r>
              <a:r>
                <a:rPr lang="is-IS" dirty="0"/>
                <a:t>…)</a:t>
              </a:r>
              <a:endParaRPr lang="en-US" dirty="0"/>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2463" y="4764715"/>
              <a:ext cx="402188" cy="402188"/>
            </a:xfrm>
            <a:prstGeom prst="rect">
              <a:avLst/>
            </a:prstGeom>
          </p:spPr>
        </p:pic>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9645" y="4764715"/>
              <a:ext cx="402188" cy="402188"/>
            </a:xfrm>
            <a:prstGeom prst="rect">
              <a:avLst/>
            </a:prstGeom>
          </p:spPr>
        </p:pic>
      </p:grpSp>
      <p:grpSp>
        <p:nvGrpSpPr>
          <p:cNvPr id="35" name="Group 34"/>
          <p:cNvGrpSpPr/>
          <p:nvPr/>
        </p:nvGrpSpPr>
        <p:grpSpPr>
          <a:xfrm>
            <a:off x="9937630" y="1345721"/>
            <a:ext cx="1949570" cy="879894"/>
            <a:chOff x="9937630" y="1345721"/>
            <a:chExt cx="1949570" cy="879894"/>
          </a:xfrm>
        </p:grpSpPr>
        <p:cxnSp>
          <p:nvCxnSpPr>
            <p:cNvPr id="29" name="Straight Connector 28"/>
            <p:cNvCxnSpPr>
              <a:stCxn id="27" idx="0"/>
            </p:cNvCxnSpPr>
            <p:nvPr/>
          </p:nvCxnSpPr>
          <p:spPr>
            <a:xfrm flipV="1">
              <a:off x="9937630" y="1345721"/>
              <a:ext cx="1949570" cy="87989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20205347">
              <a:off x="10025926" y="1590238"/>
              <a:ext cx="1022780" cy="369332"/>
            </a:xfrm>
            <a:prstGeom prst="rect">
              <a:avLst/>
            </a:prstGeom>
            <a:noFill/>
          </p:spPr>
          <p:txBody>
            <a:bodyPr wrap="none" rtlCol="0">
              <a:spAutoFit/>
            </a:bodyPr>
            <a:lstStyle/>
            <a:p>
              <a:r>
                <a:rPr lang="en-US" dirty="0">
                  <a:solidFill>
                    <a:schemeClr val="accent5"/>
                  </a:solidFill>
                </a:rPr>
                <a:t>scale out</a:t>
              </a:r>
            </a:p>
          </p:txBody>
        </p:sp>
      </p:grpSp>
      <p:grpSp>
        <p:nvGrpSpPr>
          <p:cNvPr id="34" name="Group 33"/>
          <p:cNvGrpSpPr/>
          <p:nvPr/>
        </p:nvGrpSpPr>
        <p:grpSpPr>
          <a:xfrm>
            <a:off x="9278015" y="810781"/>
            <a:ext cx="2681798" cy="1796605"/>
            <a:chOff x="9278015" y="810781"/>
            <a:chExt cx="2681798" cy="1796605"/>
          </a:xfrm>
        </p:grpSpPr>
        <p:cxnSp>
          <p:nvCxnSpPr>
            <p:cNvPr id="16" name="Straight Arrow Connector 15"/>
            <p:cNvCxnSpPr/>
            <p:nvPr/>
          </p:nvCxnSpPr>
          <p:spPr>
            <a:xfrm flipV="1">
              <a:off x="9844580" y="935853"/>
              <a:ext cx="0" cy="13380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9861833" y="2273927"/>
              <a:ext cx="2025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278015" y="810781"/>
              <a:ext cx="566565" cy="369332"/>
            </a:xfrm>
            <a:prstGeom prst="rect">
              <a:avLst/>
            </a:prstGeom>
            <a:noFill/>
          </p:spPr>
          <p:txBody>
            <a:bodyPr wrap="none" rtlCol="0">
              <a:spAutoFit/>
            </a:bodyPr>
            <a:lstStyle/>
            <a:p>
              <a:r>
                <a:rPr lang="en-US"/>
                <a:t>cost</a:t>
              </a:r>
            </a:p>
          </p:txBody>
        </p:sp>
        <p:sp>
          <p:nvSpPr>
            <p:cNvPr id="44" name="TextBox 43"/>
            <p:cNvSpPr txBox="1"/>
            <p:nvPr/>
          </p:nvSpPr>
          <p:spPr>
            <a:xfrm>
              <a:off x="10874516" y="2238054"/>
              <a:ext cx="1085297" cy="369332"/>
            </a:xfrm>
            <a:prstGeom prst="rect">
              <a:avLst/>
            </a:prstGeom>
            <a:noFill/>
          </p:spPr>
          <p:txBody>
            <a:bodyPr wrap="none" rtlCol="0">
              <a:spAutoFit/>
            </a:bodyPr>
            <a:lstStyle/>
            <a:p>
              <a:r>
                <a:rPr lang="en-US"/>
                <a:t>capability</a:t>
              </a:r>
              <a:endParaRPr lang="en-US" dirty="0"/>
            </a:p>
          </p:txBody>
        </p:sp>
        <p:sp>
          <p:nvSpPr>
            <p:cNvPr id="27" name="Freeform 26"/>
            <p:cNvSpPr/>
            <p:nvPr/>
          </p:nvSpPr>
          <p:spPr>
            <a:xfrm>
              <a:off x="9937630" y="1052423"/>
              <a:ext cx="1604513" cy="1173192"/>
            </a:xfrm>
            <a:custGeom>
              <a:avLst/>
              <a:gdLst>
                <a:gd name="connsiteX0" fmla="*/ 0 w 1604513"/>
                <a:gd name="connsiteY0" fmla="*/ 1173192 h 1173192"/>
                <a:gd name="connsiteX1" fmla="*/ 621102 w 1604513"/>
                <a:gd name="connsiteY1" fmla="*/ 1104181 h 1173192"/>
                <a:gd name="connsiteX2" fmla="*/ 1207698 w 1604513"/>
                <a:gd name="connsiteY2" fmla="*/ 845388 h 1173192"/>
                <a:gd name="connsiteX3" fmla="*/ 1500996 w 1604513"/>
                <a:gd name="connsiteY3" fmla="*/ 448573 h 1173192"/>
                <a:gd name="connsiteX4" fmla="*/ 1604513 w 1604513"/>
                <a:gd name="connsiteY4" fmla="*/ 0 h 1173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513" h="1173192">
                  <a:moveTo>
                    <a:pt x="0" y="1173192"/>
                  </a:moveTo>
                  <a:cubicBezTo>
                    <a:pt x="209909" y="1166003"/>
                    <a:pt x="419819" y="1158815"/>
                    <a:pt x="621102" y="1104181"/>
                  </a:cubicBezTo>
                  <a:cubicBezTo>
                    <a:pt x="822385" y="1049547"/>
                    <a:pt x="1061049" y="954656"/>
                    <a:pt x="1207698" y="845388"/>
                  </a:cubicBezTo>
                  <a:cubicBezTo>
                    <a:pt x="1354347" y="736120"/>
                    <a:pt x="1434860" y="589471"/>
                    <a:pt x="1500996" y="448573"/>
                  </a:cubicBezTo>
                  <a:cubicBezTo>
                    <a:pt x="1567132" y="307675"/>
                    <a:pt x="1604513" y="0"/>
                    <a:pt x="160451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0618760" y="827597"/>
              <a:ext cx="945836" cy="369332"/>
            </a:xfrm>
            <a:prstGeom prst="rect">
              <a:avLst/>
            </a:prstGeom>
            <a:noFill/>
          </p:spPr>
          <p:txBody>
            <a:bodyPr wrap="none" rtlCol="0">
              <a:spAutoFit/>
            </a:bodyPr>
            <a:lstStyle/>
            <a:p>
              <a:r>
                <a:rPr lang="en-US">
                  <a:solidFill>
                    <a:srgbClr val="FF0000"/>
                  </a:solidFill>
                </a:rPr>
                <a:t>scale up</a:t>
              </a:r>
              <a:endParaRPr lang="en-US" dirty="0">
                <a:solidFill>
                  <a:srgbClr val="FF0000"/>
                </a:solidFill>
              </a:endParaRPr>
            </a:p>
          </p:txBody>
        </p:sp>
      </p:grpSp>
    </p:spTree>
    <p:extLst>
      <p:ext uri="{BB962C8B-B14F-4D97-AF65-F5344CB8AC3E}">
        <p14:creationId xmlns:p14="http://schemas.microsoft.com/office/powerpoint/2010/main" val="20584380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276350"/>
            <a:ext cx="10515600" cy="4900613"/>
          </a:xfrm>
        </p:spPr>
        <p:txBody>
          <a:bodyPr>
            <a:normAutofit/>
          </a:bodyPr>
          <a:lstStyle/>
          <a:p>
            <a:r>
              <a:rPr lang="en-US" dirty="0"/>
              <a:t>Horizontal scaling (scaling out) entails distributed computing across a large number of compute servers</a:t>
            </a:r>
          </a:p>
          <a:p>
            <a:r>
              <a:rPr lang="en-US" dirty="0"/>
              <a:t>Challenges of distributed computing are:</a:t>
            </a:r>
          </a:p>
          <a:p>
            <a:pPr lvl="1"/>
            <a:r>
              <a:rPr lang="en-US" dirty="0"/>
              <a:t>The same code should transparently work on 1, 10, or 10,000 servers</a:t>
            </a:r>
          </a:p>
          <a:p>
            <a:pPr lvl="2"/>
            <a:r>
              <a:rPr lang="en-US" dirty="0"/>
              <a:t>Assume problem can be broken down into chunks and each chunk calculated locally</a:t>
            </a:r>
          </a:p>
          <a:p>
            <a:pPr lvl="1"/>
            <a:r>
              <a:rPr lang="en-US" dirty="0"/>
              <a:t>The data must be accessible from anywhere</a:t>
            </a:r>
          </a:p>
          <a:p>
            <a:pPr lvl="1"/>
            <a:r>
              <a:rPr lang="en-US" dirty="0"/>
              <a:t>High availability: the systems must survive one or more server failures with no impact on operations</a:t>
            </a:r>
          </a:p>
          <a:p>
            <a:pPr lvl="1"/>
            <a:r>
              <a:rPr lang="en-US" dirty="0"/>
              <a:t>Resource utilization must be optimized</a:t>
            </a:r>
          </a:p>
          <a:p>
            <a:pPr lvl="2"/>
            <a:r>
              <a:rPr lang="en-US" dirty="0"/>
              <a:t>Minimize hot-spots with a good load-balancing strategy</a:t>
            </a:r>
          </a:p>
          <a:p>
            <a:pPr lvl="2"/>
            <a:r>
              <a:rPr lang="en-US" dirty="0"/>
              <a:t>Bring compute to data</a:t>
            </a:r>
          </a:p>
          <a:p>
            <a:pPr lvl="1"/>
            <a:r>
              <a:rPr lang="en-US" dirty="0"/>
              <a:t>The systems should support elastic scaling</a:t>
            </a:r>
          </a:p>
          <a:p>
            <a:pPr lvl="2"/>
            <a:r>
              <a:rPr lang="en-US" dirty="0"/>
              <a:t>Add/remove machines without requiring maintenance down-times</a:t>
            </a:r>
          </a:p>
        </p:txBody>
      </p:sp>
      <p:sp>
        <p:nvSpPr>
          <p:cNvPr id="3" name="Title 2"/>
          <p:cNvSpPr>
            <a:spLocks noGrp="1"/>
          </p:cNvSpPr>
          <p:nvPr>
            <p:ph type="title" idx="4294967295"/>
          </p:nvPr>
        </p:nvSpPr>
        <p:spPr>
          <a:xfrm>
            <a:off x="0" y="0"/>
            <a:ext cx="12192000" cy="755650"/>
          </a:xfrm>
        </p:spPr>
        <p:txBody>
          <a:bodyPr>
            <a:normAutofit/>
          </a:bodyPr>
          <a:lstStyle/>
          <a:p>
            <a:pPr algn="ctr"/>
            <a:r>
              <a:rPr lang="en-US" sz="3600" b="1" dirty="0"/>
              <a:t>Addressing the Big Data Challenge</a:t>
            </a:r>
          </a:p>
        </p:txBody>
      </p:sp>
    </p:spTree>
    <p:extLst>
      <p:ext uri="{BB962C8B-B14F-4D97-AF65-F5344CB8AC3E}">
        <p14:creationId xmlns:p14="http://schemas.microsoft.com/office/powerpoint/2010/main" val="26536908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276350"/>
            <a:ext cx="10515600" cy="4900613"/>
          </a:xfrm>
        </p:spPr>
        <p:txBody>
          <a:bodyPr>
            <a:normAutofit/>
          </a:bodyPr>
          <a:lstStyle/>
          <a:p>
            <a:r>
              <a:rPr lang="en-US" sz="2400" dirty="0"/>
              <a:t>You want an updated answer as more information becomes available? </a:t>
            </a:r>
            <a:r>
              <a:rPr lang="en-US" sz="2400" dirty="0">
                <a:solidFill>
                  <a:srgbClr val="FF0000"/>
                </a:solidFill>
              </a:rPr>
              <a:t>streams</a:t>
            </a:r>
          </a:p>
          <a:p>
            <a:pPr lvl="1"/>
            <a:r>
              <a:rPr lang="en-US" sz="2000" dirty="0"/>
              <a:t>AKA: Data in motion, or Fast data</a:t>
            </a:r>
          </a:p>
          <a:p>
            <a:pPr lvl="1"/>
            <a:r>
              <a:rPr lang="en-US" sz="2000" dirty="0"/>
              <a:t>Continuous computation that never stop, process infinite amount of data on the fly</a:t>
            </a:r>
          </a:p>
          <a:p>
            <a:pPr lvl="2"/>
            <a:r>
              <a:rPr lang="en-US" sz="1800" dirty="0"/>
              <a:t>Designed to keep size of in-memory state bounded, regardless of how much data is processed</a:t>
            </a:r>
          </a:p>
          <a:p>
            <a:pPr lvl="1"/>
            <a:r>
              <a:rPr lang="en-US" sz="2000" dirty="0"/>
              <a:t>Update the answer as more data becomes available</a:t>
            </a:r>
          </a:p>
          <a:p>
            <a:pPr lvl="2"/>
            <a:r>
              <a:rPr lang="en-US" sz="1800" dirty="0"/>
              <a:t>Operate on small time windows</a:t>
            </a:r>
          </a:p>
          <a:p>
            <a:pPr lvl="1"/>
            <a:r>
              <a:rPr lang="en-US" dirty="0"/>
              <a:t>E.g.:</a:t>
            </a:r>
          </a:p>
          <a:p>
            <a:pPr lvl="2"/>
            <a:r>
              <a:rPr lang="en-US" dirty="0"/>
              <a:t>Spark Streaming, </a:t>
            </a:r>
            <a:r>
              <a:rPr lang="en-US" dirty="0" err="1"/>
              <a:t>Flink</a:t>
            </a:r>
            <a:r>
              <a:rPr lang="en-US" dirty="0"/>
              <a:t>, Storm, Kafka Streams,</a:t>
            </a:r>
          </a:p>
          <a:p>
            <a:r>
              <a:rPr lang="en-US" sz="2400" dirty="0"/>
              <a:t>Can wait until all information is available for a more accurate answer? </a:t>
            </a:r>
            <a:r>
              <a:rPr lang="en-US" sz="2400" dirty="0">
                <a:solidFill>
                  <a:srgbClr val="FF0000"/>
                </a:solidFill>
              </a:rPr>
              <a:t>batch</a:t>
            </a:r>
          </a:p>
          <a:p>
            <a:pPr lvl="1"/>
            <a:r>
              <a:rPr lang="en-US" sz="2000" dirty="0"/>
              <a:t>AKA: Data at rest</a:t>
            </a:r>
          </a:p>
          <a:p>
            <a:pPr lvl="1"/>
            <a:r>
              <a:rPr lang="en-US" sz="2000" dirty="0"/>
              <a:t>Operates on finite size data sets, and terminate when all data has been processed</a:t>
            </a:r>
          </a:p>
          <a:p>
            <a:pPr lvl="2"/>
            <a:r>
              <a:rPr lang="en-US" dirty="0"/>
              <a:t>Hadoop MR, Spark</a:t>
            </a:r>
          </a:p>
        </p:txBody>
      </p:sp>
      <p:sp>
        <p:nvSpPr>
          <p:cNvPr id="3" name="Title 2"/>
          <p:cNvSpPr>
            <a:spLocks noGrp="1"/>
          </p:cNvSpPr>
          <p:nvPr>
            <p:ph type="title" idx="4294967295"/>
          </p:nvPr>
        </p:nvSpPr>
        <p:spPr>
          <a:xfrm>
            <a:off x="0" y="0"/>
            <a:ext cx="12192000" cy="755650"/>
          </a:xfrm>
        </p:spPr>
        <p:txBody>
          <a:bodyPr>
            <a:normAutofit/>
          </a:bodyPr>
          <a:lstStyle/>
          <a:p>
            <a:pPr algn="ctr"/>
            <a:r>
              <a:rPr lang="en-US" sz="3600" b="1" dirty="0"/>
              <a:t>The Clash: should I Stream, or should I Batch?</a:t>
            </a:r>
            <a:endParaRPr lang="en-US" sz="3600" b="1" baseline="30000" dirty="0"/>
          </a:p>
        </p:txBody>
      </p:sp>
    </p:spTree>
    <p:extLst>
      <p:ext uri="{BB962C8B-B14F-4D97-AF65-F5344CB8AC3E}">
        <p14:creationId xmlns:p14="http://schemas.microsoft.com/office/powerpoint/2010/main" val="37163873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sz="3200" b="1" dirty="0"/>
              <a:t>Addressing the Big Data Challenge - Technologies</a:t>
            </a:r>
          </a:p>
        </p:txBody>
      </p:sp>
      <p:sp>
        <p:nvSpPr>
          <p:cNvPr id="4" name="Rectangle 3">
            <a:extLst>
              <a:ext uri="{FF2B5EF4-FFF2-40B4-BE49-F238E27FC236}">
                <a16:creationId xmlns:a16="http://schemas.microsoft.com/office/drawing/2014/main" id="{692C3358-3204-A644-BEE6-8452070971E9}"/>
              </a:ext>
            </a:extLst>
          </p:cNvPr>
          <p:cNvSpPr/>
          <p:nvPr/>
        </p:nvSpPr>
        <p:spPr>
          <a:xfrm>
            <a:off x="4234245" y="6324418"/>
            <a:ext cx="6032702" cy="369332"/>
          </a:xfrm>
          <a:prstGeom prst="rect">
            <a:avLst/>
          </a:prstGeom>
        </p:spPr>
        <p:txBody>
          <a:bodyPr wrap="square">
            <a:spAutoFit/>
          </a:bodyPr>
          <a:lstStyle/>
          <a:p>
            <a:r>
              <a:rPr lang="en-US" dirty="0">
                <a:solidFill>
                  <a:schemeClr val="bg1"/>
                </a:solidFill>
              </a:rPr>
              <a:t>https://</a:t>
            </a:r>
            <a:r>
              <a:rPr lang="en-US" dirty="0" err="1">
                <a:solidFill>
                  <a:schemeClr val="bg1"/>
                </a:solidFill>
              </a:rPr>
              <a:t>www.cloudera.com</a:t>
            </a:r>
            <a:r>
              <a:rPr lang="en-US" dirty="0">
                <a:solidFill>
                  <a:schemeClr val="bg1"/>
                </a:solidFill>
              </a:rPr>
              <a:t>/products/</a:t>
            </a:r>
            <a:r>
              <a:rPr lang="en-US" dirty="0" err="1">
                <a:solidFill>
                  <a:schemeClr val="bg1"/>
                </a:solidFill>
              </a:rPr>
              <a:t>hdp.html</a:t>
            </a:r>
            <a:endParaRPr lang="en-US" dirty="0">
              <a:solidFill>
                <a:schemeClr val="bg1"/>
              </a:solidFill>
            </a:endParaRPr>
          </a:p>
        </p:txBody>
      </p:sp>
      <p:pic>
        <p:nvPicPr>
          <p:cNvPr id="1026" name="Picture 2" descr="HDP Diagram">
            <a:extLst>
              <a:ext uri="{FF2B5EF4-FFF2-40B4-BE49-F238E27FC236}">
                <a16:creationId xmlns:a16="http://schemas.microsoft.com/office/drawing/2014/main" id="{AA2223EA-0E0E-6345-B51B-A2D8FC6CA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643291"/>
            <a:ext cx="8535904" cy="54767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24ED387-9A0A-BF40-9494-2CB6667233C1}"/>
              </a:ext>
            </a:extLst>
          </p:cNvPr>
          <p:cNvGrpSpPr/>
          <p:nvPr/>
        </p:nvGrpSpPr>
        <p:grpSpPr>
          <a:xfrm>
            <a:off x="489283" y="1740569"/>
            <a:ext cx="4178970" cy="3184357"/>
            <a:chOff x="489283" y="1740569"/>
            <a:chExt cx="4178970" cy="3184357"/>
          </a:xfrm>
        </p:grpSpPr>
        <p:sp>
          <p:nvSpPr>
            <p:cNvPr id="5" name="Oval 4">
              <a:extLst>
                <a:ext uri="{FF2B5EF4-FFF2-40B4-BE49-F238E27FC236}">
                  <a16:creationId xmlns:a16="http://schemas.microsoft.com/office/drawing/2014/main" id="{0D788FE8-4638-7345-B24D-BB282448AFBD}"/>
                </a:ext>
              </a:extLst>
            </p:cNvPr>
            <p:cNvSpPr/>
            <p:nvPr/>
          </p:nvSpPr>
          <p:spPr>
            <a:xfrm>
              <a:off x="3368842" y="4443663"/>
              <a:ext cx="1299411" cy="4812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A21E3F-F03E-DA4E-BE55-2770F774158D}"/>
                </a:ext>
              </a:extLst>
            </p:cNvPr>
            <p:cNvSpPr/>
            <p:nvPr/>
          </p:nvSpPr>
          <p:spPr>
            <a:xfrm>
              <a:off x="3721768" y="2165684"/>
              <a:ext cx="449179" cy="2967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3CE7700-1065-BE4F-B6AF-49EBE66223D1}"/>
                </a:ext>
              </a:extLst>
            </p:cNvPr>
            <p:cNvSpPr/>
            <p:nvPr/>
          </p:nvSpPr>
          <p:spPr>
            <a:xfrm>
              <a:off x="489283" y="1740569"/>
              <a:ext cx="1242000" cy="441157"/>
            </a:xfrm>
            <a:prstGeom prst="ellipse">
              <a:avLst/>
            </a:prstGeom>
            <a:solidFill>
              <a:schemeClr val="bg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rPr>
                <a:t>week 3</a:t>
              </a:r>
            </a:p>
          </p:txBody>
        </p:sp>
      </p:grpSp>
      <p:grpSp>
        <p:nvGrpSpPr>
          <p:cNvPr id="10" name="Group 9">
            <a:extLst>
              <a:ext uri="{FF2B5EF4-FFF2-40B4-BE49-F238E27FC236}">
                <a16:creationId xmlns:a16="http://schemas.microsoft.com/office/drawing/2014/main" id="{0FE9CF4D-3196-2D4D-953C-7BB4B986AC85}"/>
              </a:ext>
            </a:extLst>
          </p:cNvPr>
          <p:cNvGrpSpPr/>
          <p:nvPr/>
        </p:nvGrpSpPr>
        <p:grpSpPr>
          <a:xfrm>
            <a:off x="489283" y="2205789"/>
            <a:ext cx="6450662" cy="1179095"/>
            <a:chOff x="489283" y="2205789"/>
            <a:chExt cx="6450662" cy="1179095"/>
          </a:xfrm>
        </p:grpSpPr>
        <p:sp>
          <p:nvSpPr>
            <p:cNvPr id="30" name="Oval 29">
              <a:extLst>
                <a:ext uri="{FF2B5EF4-FFF2-40B4-BE49-F238E27FC236}">
                  <a16:creationId xmlns:a16="http://schemas.microsoft.com/office/drawing/2014/main" id="{0D1AA70D-423F-9544-A179-FEEE46167D5D}"/>
                </a:ext>
              </a:extLst>
            </p:cNvPr>
            <p:cNvSpPr/>
            <p:nvPr/>
          </p:nvSpPr>
          <p:spPr>
            <a:xfrm>
              <a:off x="489283" y="2943727"/>
              <a:ext cx="1242000" cy="441157"/>
            </a:xfrm>
            <a:prstGeom prst="ellipse">
              <a:avLst/>
            </a:prstGeom>
            <a:solidFill>
              <a:schemeClr val="bg2"/>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B050"/>
                  </a:solidFill>
                </a:rPr>
                <a:t>week 9</a:t>
              </a:r>
            </a:p>
          </p:txBody>
        </p:sp>
        <p:sp>
          <p:nvSpPr>
            <p:cNvPr id="31" name="Oval 30">
              <a:extLst>
                <a:ext uri="{FF2B5EF4-FFF2-40B4-BE49-F238E27FC236}">
                  <a16:creationId xmlns:a16="http://schemas.microsoft.com/office/drawing/2014/main" id="{083F64D5-6A42-F641-A00E-A76C60381E15}"/>
                </a:ext>
              </a:extLst>
            </p:cNvPr>
            <p:cNvSpPr/>
            <p:nvPr/>
          </p:nvSpPr>
          <p:spPr>
            <a:xfrm>
              <a:off x="6296526" y="2205789"/>
              <a:ext cx="643419" cy="42511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grpSp>
        <p:nvGrpSpPr>
          <p:cNvPr id="9" name="Group 8">
            <a:extLst>
              <a:ext uri="{FF2B5EF4-FFF2-40B4-BE49-F238E27FC236}">
                <a16:creationId xmlns:a16="http://schemas.microsoft.com/office/drawing/2014/main" id="{854B86FC-CE0C-5045-8D26-1DC1355D4E7C}"/>
              </a:ext>
            </a:extLst>
          </p:cNvPr>
          <p:cNvGrpSpPr/>
          <p:nvPr/>
        </p:nvGrpSpPr>
        <p:grpSpPr>
          <a:xfrm>
            <a:off x="489283" y="2326106"/>
            <a:ext cx="6819631" cy="2422357"/>
            <a:chOff x="489283" y="2326106"/>
            <a:chExt cx="6819631" cy="2422357"/>
          </a:xfrm>
        </p:grpSpPr>
        <p:sp>
          <p:nvSpPr>
            <p:cNvPr id="29" name="Oval 28">
              <a:extLst>
                <a:ext uri="{FF2B5EF4-FFF2-40B4-BE49-F238E27FC236}">
                  <a16:creationId xmlns:a16="http://schemas.microsoft.com/office/drawing/2014/main" id="{9395C26E-0DE6-E94D-9D3E-5581B64CC84D}"/>
                </a:ext>
              </a:extLst>
            </p:cNvPr>
            <p:cNvSpPr/>
            <p:nvPr/>
          </p:nvSpPr>
          <p:spPr>
            <a:xfrm>
              <a:off x="489283" y="2326106"/>
              <a:ext cx="1242000" cy="441157"/>
            </a:xfrm>
            <a:prstGeom prst="ellipse">
              <a:avLst/>
            </a:prstGeom>
            <a:solidFill>
              <a:schemeClr val="bg2"/>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50000"/>
                      <a:lumOff val="50000"/>
                    </a:schemeClr>
                  </a:solidFill>
                </a:rPr>
                <a:t>week 5-8</a:t>
              </a:r>
            </a:p>
          </p:txBody>
        </p:sp>
        <p:sp>
          <p:nvSpPr>
            <p:cNvPr id="34" name="Oval 33">
              <a:extLst>
                <a:ext uri="{FF2B5EF4-FFF2-40B4-BE49-F238E27FC236}">
                  <a16:creationId xmlns:a16="http://schemas.microsoft.com/office/drawing/2014/main" id="{140DE856-DADF-A644-9DE0-FB45AB3505A8}"/>
                </a:ext>
              </a:extLst>
            </p:cNvPr>
            <p:cNvSpPr/>
            <p:nvPr/>
          </p:nvSpPr>
          <p:spPr>
            <a:xfrm>
              <a:off x="4539916" y="2823410"/>
              <a:ext cx="643419" cy="425116"/>
            </a:xfrm>
            <a:prstGeom prst="ellipse">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lumOff val="50000"/>
                  </a:schemeClr>
                </a:solidFill>
              </a:endParaRPr>
            </a:p>
          </p:txBody>
        </p:sp>
        <p:sp>
          <p:nvSpPr>
            <p:cNvPr id="35" name="Oval 34">
              <a:extLst>
                <a:ext uri="{FF2B5EF4-FFF2-40B4-BE49-F238E27FC236}">
                  <a16:creationId xmlns:a16="http://schemas.microsoft.com/office/drawing/2014/main" id="{2AFDED51-6E5A-0446-BC02-90FD7AABEE88}"/>
                </a:ext>
              </a:extLst>
            </p:cNvPr>
            <p:cNvSpPr/>
            <p:nvPr/>
          </p:nvSpPr>
          <p:spPr>
            <a:xfrm>
              <a:off x="6665495" y="4323347"/>
              <a:ext cx="643419" cy="425116"/>
            </a:xfrm>
            <a:prstGeom prst="ellipse">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lumOff val="50000"/>
                  </a:schemeClr>
                </a:solidFill>
              </a:endParaRPr>
            </a:p>
          </p:txBody>
        </p:sp>
      </p:grpSp>
    </p:spTree>
    <p:extLst>
      <p:ext uri="{BB962C8B-B14F-4D97-AF65-F5344CB8AC3E}">
        <p14:creationId xmlns:p14="http://schemas.microsoft.com/office/powerpoint/2010/main" val="4384483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278167" y="2648669"/>
            <a:ext cx="11654858" cy="1000274"/>
          </a:xfrm>
          <a:prstGeom prst="rect">
            <a:avLst/>
          </a:prstGeom>
          <a:noFill/>
        </p:spPr>
        <p:txBody>
          <a:bodyPr wrap="none" rtlCol="0">
            <a:spAutoFit/>
          </a:bodyPr>
          <a:lstStyle/>
          <a:p>
            <a:pPr algn="ctr"/>
            <a:r>
              <a:rPr lang="en-US" sz="5900" dirty="0">
                <a:solidFill>
                  <a:schemeClr val="bg1"/>
                </a:solidFill>
                <a:latin typeface="+mj-lt"/>
                <a:ea typeface="Lato Bold" charset="0"/>
                <a:cs typeface="Lato Bold" charset="0"/>
              </a:rPr>
              <a:t>Hadoop HDFS, Map Reduce, and Hive</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448521B-D7E8-AF45-8A41-02D144E0A23C}"/>
              </a:ext>
            </a:extLst>
          </p:cNvPr>
          <p:cNvSpPr txBox="1"/>
          <p:nvPr/>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#3</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426277757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1436688" y="1276350"/>
            <a:ext cx="10755312" cy="4900613"/>
          </a:xfrm>
        </p:spPr>
        <p:txBody>
          <a:bodyPr>
            <a:normAutofit/>
          </a:bodyPr>
          <a:lstStyle/>
          <a:p>
            <a:r>
              <a:rPr lang="en-US" dirty="0"/>
              <a:t>What you need to know</a:t>
            </a:r>
          </a:p>
          <a:p>
            <a:pPr lvl="1"/>
            <a:r>
              <a:rPr lang="en-US" b="1" dirty="0" err="1"/>
              <a:t>NameNode</a:t>
            </a:r>
            <a:r>
              <a:rPr lang="en-US" dirty="0"/>
              <a:t>: (master node) manage namespace, must have at least one, preferably two for high availability</a:t>
            </a:r>
          </a:p>
          <a:p>
            <a:pPr lvl="1"/>
            <a:r>
              <a:rPr lang="en-US" b="1" dirty="0" err="1"/>
              <a:t>DataNode</a:t>
            </a:r>
            <a:r>
              <a:rPr lang="en-US" dirty="0"/>
              <a:t>: (worker node) serve the data, one per server</a:t>
            </a:r>
          </a:p>
          <a:p>
            <a:pPr lvl="1"/>
            <a:r>
              <a:rPr lang="en-US" b="1" dirty="0"/>
              <a:t>Data blocks</a:t>
            </a:r>
            <a:r>
              <a:rPr lang="en-US" dirty="0"/>
              <a:t> are in units of 64MB (default)</a:t>
            </a:r>
          </a:p>
          <a:p>
            <a:pPr lvl="2"/>
            <a:r>
              <a:rPr lang="en-US" dirty="0"/>
              <a:t>Not for small files, use HDFS for large files only</a:t>
            </a:r>
          </a:p>
          <a:p>
            <a:pPr lvl="1"/>
            <a:r>
              <a:rPr lang="en-US" b="1" dirty="0"/>
              <a:t>Write-once</a:t>
            </a:r>
            <a:r>
              <a:rPr lang="en-US" dirty="0"/>
              <a:t>, you cannot modify a file in place (it must be replaced)</a:t>
            </a:r>
            <a:endParaRPr lang="en-US" b="1" dirty="0"/>
          </a:p>
          <a:p>
            <a:pPr lvl="1"/>
            <a:r>
              <a:rPr lang="en-US" b="1" dirty="0"/>
              <a:t>Redundancy</a:t>
            </a:r>
            <a:r>
              <a:rPr lang="en-US" dirty="0"/>
              <a:t>, all blocks replicated x3 (default)</a:t>
            </a:r>
          </a:p>
          <a:p>
            <a:pPr lvl="2"/>
            <a:r>
              <a:rPr lang="en-US" dirty="0"/>
              <a:t>Redundancy against failures</a:t>
            </a:r>
          </a:p>
          <a:p>
            <a:pPr lvl="2"/>
            <a:r>
              <a:rPr lang="en-US" dirty="0"/>
              <a:t>Statistically easier to move computation next to the data and load-balance the CPU usage</a:t>
            </a:r>
          </a:p>
          <a:p>
            <a:pPr lvl="1"/>
            <a:r>
              <a:rPr lang="en-US" dirty="0"/>
              <a:t>HDFS command line, with POSIX like interface (Hadoop2):</a:t>
            </a:r>
          </a:p>
          <a:p>
            <a:pPr lvl="2"/>
            <a:r>
              <a:rPr lang="en-US" dirty="0" err="1"/>
              <a:t>hdfs</a:t>
            </a:r>
            <a:r>
              <a:rPr lang="en-US" dirty="0"/>
              <a:t> </a:t>
            </a:r>
            <a:r>
              <a:rPr lang="en-US" dirty="0" err="1"/>
              <a:t>dfs</a:t>
            </a:r>
            <a:r>
              <a:rPr lang="en-US" dirty="0"/>
              <a:t>  [–help]</a:t>
            </a:r>
          </a:p>
        </p:txBody>
      </p:sp>
      <p:sp>
        <p:nvSpPr>
          <p:cNvPr id="3" name="Title 2"/>
          <p:cNvSpPr>
            <a:spLocks noGrp="1"/>
          </p:cNvSpPr>
          <p:nvPr>
            <p:ph type="title" idx="4294967295"/>
          </p:nvPr>
        </p:nvSpPr>
        <p:spPr>
          <a:xfrm>
            <a:off x="0" y="0"/>
            <a:ext cx="12192000" cy="755650"/>
          </a:xfrm>
        </p:spPr>
        <p:txBody>
          <a:bodyPr>
            <a:normAutofit/>
          </a:bodyPr>
          <a:lstStyle/>
          <a:p>
            <a:pPr algn="ctr"/>
            <a:r>
              <a:rPr lang="en-US" sz="3600" b="1" dirty="0"/>
              <a:t>Hadoop Distributed File Systems (HDFS) Essentials</a:t>
            </a:r>
          </a:p>
        </p:txBody>
      </p:sp>
    </p:spTree>
    <p:extLst>
      <p:ext uri="{BB962C8B-B14F-4D97-AF65-F5344CB8AC3E}">
        <p14:creationId xmlns:p14="http://schemas.microsoft.com/office/powerpoint/2010/main" val="35920481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395413"/>
            <a:ext cx="11036300" cy="4781550"/>
          </a:xfrm>
        </p:spPr>
        <p:txBody>
          <a:bodyPr>
            <a:normAutofit/>
          </a:bodyPr>
          <a:lstStyle/>
          <a:p>
            <a:r>
              <a:rPr lang="en-US" dirty="0"/>
              <a:t>Big data components (Hive, Spark, </a:t>
            </a:r>
            <a:r>
              <a:rPr lang="en-US" dirty="0" err="1"/>
              <a:t>etc</a:t>
            </a:r>
            <a:r>
              <a:rPr lang="en-US" dirty="0"/>
              <a:t>) give you several formatting options for storing and exchanging data, the most popular are</a:t>
            </a:r>
          </a:p>
          <a:p>
            <a:pPr lvl="1"/>
            <a:r>
              <a:rPr lang="en-US" b="1" dirty="0"/>
              <a:t>Plain text (</a:t>
            </a:r>
            <a:r>
              <a:rPr lang="en-US" dirty="0"/>
              <a:t>csv, </a:t>
            </a:r>
            <a:r>
              <a:rPr lang="en-US" dirty="0" err="1"/>
              <a:t>json</a:t>
            </a:r>
            <a:r>
              <a:rPr lang="en-US" dirty="0"/>
              <a:t>, </a:t>
            </a:r>
            <a:r>
              <a:rPr lang="is-IS" dirty="0"/>
              <a:t>…)</a:t>
            </a:r>
            <a:endParaRPr lang="en-US" dirty="0"/>
          </a:p>
          <a:p>
            <a:pPr lvl="1"/>
            <a:r>
              <a:rPr lang="en-US" b="1" dirty="0"/>
              <a:t>Parquet</a:t>
            </a:r>
            <a:r>
              <a:rPr lang="en-US" dirty="0"/>
              <a:t>:</a:t>
            </a:r>
          </a:p>
          <a:p>
            <a:pPr lvl="2"/>
            <a:r>
              <a:rPr lang="en-US" dirty="0"/>
              <a:t>column-oriented</a:t>
            </a:r>
          </a:p>
          <a:p>
            <a:pPr lvl="2"/>
            <a:r>
              <a:rPr lang="en-US" dirty="0"/>
              <a:t>integrated compression</a:t>
            </a:r>
          </a:p>
          <a:p>
            <a:pPr lvl="1"/>
            <a:r>
              <a:rPr lang="en-US" dirty="0"/>
              <a:t>ORC:</a:t>
            </a:r>
          </a:p>
          <a:p>
            <a:pPr lvl="2"/>
            <a:r>
              <a:rPr lang="en-US" dirty="0"/>
              <a:t>column-oriented in collections of rows, </a:t>
            </a:r>
            <a:r>
              <a:rPr lang="en-US" dirty="0" err="1"/>
              <a:t>splittable</a:t>
            </a:r>
            <a:r>
              <a:rPr lang="en-US" dirty="0"/>
              <a:t> by row collections</a:t>
            </a:r>
          </a:p>
          <a:p>
            <a:pPr lvl="2"/>
            <a:r>
              <a:rPr lang="en-US" dirty="0"/>
              <a:t>integrated compression</a:t>
            </a:r>
          </a:p>
          <a:p>
            <a:pPr lvl="2"/>
            <a:r>
              <a:rPr lang="en-US" dirty="0"/>
              <a:t>indexed</a:t>
            </a:r>
          </a:p>
          <a:p>
            <a:pPr lvl="1"/>
            <a:r>
              <a:rPr lang="en-US" dirty="0"/>
              <a:t>Avro:</a:t>
            </a:r>
          </a:p>
          <a:p>
            <a:pPr lvl="2"/>
            <a:r>
              <a:rPr lang="en-US" dirty="0"/>
              <a:t>row-oriented, </a:t>
            </a:r>
            <a:r>
              <a:rPr lang="en-US" dirty="0" err="1"/>
              <a:t>splittable</a:t>
            </a:r>
            <a:r>
              <a:rPr lang="en-US" dirty="0"/>
              <a:t> and support block compression</a:t>
            </a:r>
          </a:p>
          <a:p>
            <a:pPr marL="0" indent="0">
              <a:buNone/>
            </a:pPr>
            <a:endParaRPr lang="en-US"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idx="4294967295"/>
          </p:nvPr>
        </p:nvSpPr>
        <p:spPr>
          <a:xfrm>
            <a:off x="0" y="0"/>
            <a:ext cx="12192000" cy="755650"/>
          </a:xfrm>
        </p:spPr>
        <p:txBody>
          <a:bodyPr>
            <a:normAutofit/>
          </a:bodyPr>
          <a:lstStyle/>
          <a:p>
            <a:pPr algn="ctr"/>
            <a:r>
              <a:rPr lang="en-US" sz="3600" b="1" dirty="0"/>
              <a:t>Popular Big Data Formats</a:t>
            </a:r>
          </a:p>
        </p:txBody>
      </p:sp>
    </p:spTree>
    <p:extLst>
      <p:ext uri="{BB962C8B-B14F-4D97-AF65-F5344CB8AC3E}">
        <p14:creationId xmlns:p14="http://schemas.microsoft.com/office/powerpoint/2010/main" val="2510036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662153" y="1271752"/>
            <a:ext cx="11529848" cy="4905211"/>
          </a:xfrm>
        </p:spPr>
        <p:txBody>
          <a:bodyPr>
            <a:normAutofit/>
          </a:bodyPr>
          <a:lstStyle/>
          <a:p>
            <a:r>
              <a:rPr lang="en-US" sz="3600" dirty="0"/>
              <a:t>Industry presentation</a:t>
            </a:r>
          </a:p>
          <a:p>
            <a:r>
              <a:rPr lang="en-US" sz="3600" dirty="0"/>
              <a:t>Big data journey</a:t>
            </a:r>
          </a:p>
          <a:p>
            <a:pPr lvl="1"/>
            <a:r>
              <a:rPr lang="en-US" sz="3200" dirty="0"/>
              <a:t>Bootstrapping your digitalization journey</a:t>
            </a:r>
          </a:p>
          <a:p>
            <a:pPr lvl="1"/>
            <a:r>
              <a:rPr lang="en-US" sz="3200" dirty="0"/>
              <a:t>Technology overview</a:t>
            </a:r>
          </a:p>
          <a:p>
            <a:pPr lvl="1"/>
            <a:r>
              <a:rPr lang="en-US" sz="3200" dirty="0"/>
              <a:t>Hadoop HDFS, MapReduce, and Hive</a:t>
            </a:r>
          </a:p>
          <a:p>
            <a:r>
              <a:rPr lang="en-US" sz="3600" dirty="0"/>
              <a:t>Exercises week 3</a:t>
            </a:r>
          </a:p>
          <a:p>
            <a:endParaRPr lang="en-US" sz="3600" dirty="0"/>
          </a:p>
        </p:txBody>
      </p:sp>
      <p:sp>
        <p:nvSpPr>
          <p:cNvPr id="6" name="TextBox 5">
            <a:extLst>
              <a:ext uri="{FF2B5EF4-FFF2-40B4-BE49-F238E27FC236}">
                <a16:creationId xmlns:a16="http://schemas.microsoft.com/office/drawing/2014/main" id="{8F4BE48F-C791-FB4A-95F6-32962B6B1C16}"/>
              </a:ext>
            </a:extLst>
          </p:cNvPr>
          <p:cNvSpPr txBox="1"/>
          <p:nvPr/>
        </p:nvSpPr>
        <p:spPr>
          <a:xfrm>
            <a:off x="5256381" y="180549"/>
            <a:ext cx="167928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Outline</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9E378CF1-5B9A-7E4C-9FCB-B2B2E80CBB73}"/>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73334486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25315E5A-06D8-1643-860C-4C3AA780155A}"/>
              </a:ext>
            </a:extLst>
          </p:cNvPr>
          <p:cNvSpPr/>
          <p:nvPr/>
        </p:nvSpPr>
        <p:spPr>
          <a:xfrm>
            <a:off x="6096000" y="880080"/>
            <a:ext cx="5526635" cy="45645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E7B104C3-DFE9-3F4A-8DAA-E24B69D50401}"/>
              </a:ext>
            </a:extLst>
          </p:cNvPr>
          <p:cNvSpPr/>
          <p:nvPr/>
        </p:nvSpPr>
        <p:spPr>
          <a:xfrm>
            <a:off x="2606842" y="856017"/>
            <a:ext cx="3152274" cy="45645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2">
            <a:extLst>
              <a:ext uri="{FF2B5EF4-FFF2-40B4-BE49-F238E27FC236}">
                <a16:creationId xmlns:a16="http://schemas.microsoft.com/office/drawing/2014/main" id="{63D3BC57-2DA7-FB4B-8276-9D5662CFD623}"/>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b="1" dirty="0"/>
              <a:t>HDFS – under the hood</a:t>
            </a:r>
          </a:p>
        </p:txBody>
      </p:sp>
      <p:grpSp>
        <p:nvGrpSpPr>
          <p:cNvPr id="27" name="Group 26">
            <a:extLst>
              <a:ext uri="{FF2B5EF4-FFF2-40B4-BE49-F238E27FC236}">
                <a16:creationId xmlns:a16="http://schemas.microsoft.com/office/drawing/2014/main" id="{24D7A7DC-06B2-A84C-B3E3-6360A34A9BB3}"/>
              </a:ext>
            </a:extLst>
          </p:cNvPr>
          <p:cNvGrpSpPr/>
          <p:nvPr/>
        </p:nvGrpSpPr>
        <p:grpSpPr>
          <a:xfrm>
            <a:off x="6618419" y="4046819"/>
            <a:ext cx="4639454" cy="1311639"/>
            <a:chOff x="6543207" y="3695075"/>
            <a:chExt cx="4639454" cy="1311639"/>
          </a:xfrm>
        </p:grpSpPr>
        <p:grpSp>
          <p:nvGrpSpPr>
            <p:cNvPr id="8" name="Group 7">
              <a:extLst>
                <a:ext uri="{FF2B5EF4-FFF2-40B4-BE49-F238E27FC236}">
                  <a16:creationId xmlns:a16="http://schemas.microsoft.com/office/drawing/2014/main" id="{60C97750-E889-2042-923F-41F66D494920}"/>
                </a:ext>
              </a:extLst>
            </p:cNvPr>
            <p:cNvGrpSpPr/>
            <p:nvPr/>
          </p:nvGrpSpPr>
          <p:grpSpPr>
            <a:xfrm>
              <a:off x="6543207" y="3695075"/>
              <a:ext cx="552478" cy="601927"/>
              <a:chOff x="6453266" y="3605134"/>
              <a:chExt cx="552478" cy="601927"/>
            </a:xfrm>
          </p:grpSpPr>
          <p:pic>
            <p:nvPicPr>
              <p:cNvPr id="3" name="Picture 2">
                <a:extLst>
                  <a:ext uri="{FF2B5EF4-FFF2-40B4-BE49-F238E27FC236}">
                    <a16:creationId xmlns:a16="http://schemas.microsoft.com/office/drawing/2014/main" id="{B308D458-440C-0D42-9DE1-AB9767348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4" name="Picture 3">
                <a:extLst>
                  <a:ext uri="{FF2B5EF4-FFF2-40B4-BE49-F238E27FC236}">
                    <a16:creationId xmlns:a16="http://schemas.microsoft.com/office/drawing/2014/main" id="{E42F43B8-966E-3940-8019-142C5007B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22" name="Line Callout 1 (Accent Bar) 21">
              <a:extLst>
                <a:ext uri="{FF2B5EF4-FFF2-40B4-BE49-F238E27FC236}">
                  <a16:creationId xmlns:a16="http://schemas.microsoft.com/office/drawing/2014/main" id="{CF09FCE9-4386-8144-8000-099021B99980}"/>
                </a:ext>
              </a:extLst>
            </p:cNvPr>
            <p:cNvSpPr/>
            <p:nvPr/>
          </p:nvSpPr>
          <p:spPr>
            <a:xfrm>
              <a:off x="7382656" y="4327160"/>
              <a:ext cx="3800005" cy="679554"/>
            </a:xfrm>
            <a:prstGeom prst="accentCallout1">
              <a:avLst>
                <a:gd name="adj1" fmla="val 20321"/>
                <a:gd name="adj2" fmla="val -1414"/>
                <a:gd name="adj3" fmla="val -28446"/>
                <a:gd name="adj4" fmla="val -13640"/>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tx1"/>
                  </a:solidFill>
                </a:rPr>
                <a:t>DataNode</a:t>
              </a:r>
              <a:endParaRPr lang="en-US" sz="1100" b="1" dirty="0">
                <a:solidFill>
                  <a:schemeClr val="tx1"/>
                </a:solidFill>
              </a:endParaRPr>
            </a:p>
            <a:p>
              <a:pPr algn="ctr"/>
              <a:r>
                <a:rPr lang="en-US" sz="1000" dirty="0">
                  <a:solidFill>
                    <a:schemeClr val="tx1"/>
                  </a:solidFill>
                </a:rPr>
                <a:t>This is where the data is stored. </a:t>
              </a:r>
              <a:r>
                <a:rPr lang="en-US" sz="1000" dirty="0" err="1">
                  <a:solidFill>
                    <a:schemeClr val="tx1"/>
                  </a:solidFill>
                </a:rPr>
                <a:t>DataNodes</a:t>
              </a:r>
              <a:r>
                <a:rPr lang="en-US" sz="1000" dirty="0">
                  <a:solidFill>
                    <a:schemeClr val="tx1"/>
                  </a:solidFill>
                </a:rPr>
                <a:t> do the heavy processing. Data is partitioned in blocks and each block replicated (default 3x) for redundancy and load balancing purpose.</a:t>
              </a:r>
            </a:p>
          </p:txBody>
        </p:sp>
      </p:grpSp>
      <p:grpSp>
        <p:nvGrpSpPr>
          <p:cNvPr id="28" name="Group 27">
            <a:extLst>
              <a:ext uri="{FF2B5EF4-FFF2-40B4-BE49-F238E27FC236}">
                <a16:creationId xmlns:a16="http://schemas.microsoft.com/office/drawing/2014/main" id="{9B01AF54-F7BA-B742-98A4-E999A6EE2C90}"/>
              </a:ext>
            </a:extLst>
          </p:cNvPr>
          <p:cNvGrpSpPr/>
          <p:nvPr/>
        </p:nvGrpSpPr>
        <p:grpSpPr>
          <a:xfrm>
            <a:off x="6618419" y="3284818"/>
            <a:ext cx="1716373" cy="909403"/>
            <a:chOff x="6543207" y="3695075"/>
            <a:chExt cx="1716373" cy="909403"/>
          </a:xfrm>
        </p:grpSpPr>
        <p:grpSp>
          <p:nvGrpSpPr>
            <p:cNvPr id="29" name="Group 28">
              <a:extLst>
                <a:ext uri="{FF2B5EF4-FFF2-40B4-BE49-F238E27FC236}">
                  <a16:creationId xmlns:a16="http://schemas.microsoft.com/office/drawing/2014/main" id="{653329E1-9D6A-F843-B703-A05EB37BA48A}"/>
                </a:ext>
              </a:extLst>
            </p:cNvPr>
            <p:cNvGrpSpPr/>
            <p:nvPr/>
          </p:nvGrpSpPr>
          <p:grpSpPr>
            <a:xfrm>
              <a:off x="6543207" y="3695075"/>
              <a:ext cx="552478" cy="601927"/>
              <a:chOff x="6453266" y="3605134"/>
              <a:chExt cx="552478" cy="601927"/>
            </a:xfrm>
          </p:grpSpPr>
          <p:pic>
            <p:nvPicPr>
              <p:cNvPr id="31" name="Picture 30">
                <a:extLst>
                  <a:ext uri="{FF2B5EF4-FFF2-40B4-BE49-F238E27FC236}">
                    <a16:creationId xmlns:a16="http://schemas.microsoft.com/office/drawing/2014/main" id="{356694FC-EDBE-9C4F-88DE-4D5DCCA7E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32" name="Picture 31">
                <a:extLst>
                  <a:ext uri="{FF2B5EF4-FFF2-40B4-BE49-F238E27FC236}">
                    <a16:creationId xmlns:a16="http://schemas.microsoft.com/office/drawing/2014/main" id="{97E13193-0189-C647-A91F-10ECDE415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30" name="Line Callout 1 (Accent Bar) 29">
              <a:extLst>
                <a:ext uri="{FF2B5EF4-FFF2-40B4-BE49-F238E27FC236}">
                  <a16:creationId xmlns:a16="http://schemas.microsoft.com/office/drawing/2014/main" id="{788D673E-46FD-7A4E-A551-21D5DEA36A2C}"/>
                </a:ext>
              </a:extLst>
            </p:cNvPr>
            <p:cNvSpPr/>
            <p:nvPr/>
          </p:nvSpPr>
          <p:spPr>
            <a:xfrm>
              <a:off x="7407638" y="4327160"/>
              <a:ext cx="851942" cy="277318"/>
            </a:xfrm>
            <a:prstGeom prst="accentCallout1">
              <a:avLst>
                <a:gd name="adj1" fmla="val 18750"/>
                <a:gd name="adj2" fmla="val -8333"/>
                <a:gd name="adj3" fmla="val -39441"/>
                <a:gd name="adj4" fmla="val -43821"/>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DataNode</a:t>
              </a:r>
              <a:endParaRPr lang="en-US" sz="1100" dirty="0">
                <a:solidFill>
                  <a:schemeClr val="tx1"/>
                </a:solidFill>
              </a:endParaRPr>
            </a:p>
          </p:txBody>
        </p:sp>
      </p:grpSp>
      <p:grpSp>
        <p:nvGrpSpPr>
          <p:cNvPr id="33" name="Group 32">
            <a:extLst>
              <a:ext uri="{FF2B5EF4-FFF2-40B4-BE49-F238E27FC236}">
                <a16:creationId xmlns:a16="http://schemas.microsoft.com/office/drawing/2014/main" id="{7EE0E1CE-F5B3-4E4A-A350-62E1210E1433}"/>
              </a:ext>
            </a:extLst>
          </p:cNvPr>
          <p:cNvGrpSpPr/>
          <p:nvPr/>
        </p:nvGrpSpPr>
        <p:grpSpPr>
          <a:xfrm>
            <a:off x="6618419" y="2567789"/>
            <a:ext cx="1716373" cy="909403"/>
            <a:chOff x="6543207" y="3695075"/>
            <a:chExt cx="1716373" cy="909403"/>
          </a:xfrm>
        </p:grpSpPr>
        <p:grpSp>
          <p:nvGrpSpPr>
            <p:cNvPr id="34" name="Group 33">
              <a:extLst>
                <a:ext uri="{FF2B5EF4-FFF2-40B4-BE49-F238E27FC236}">
                  <a16:creationId xmlns:a16="http://schemas.microsoft.com/office/drawing/2014/main" id="{B55329A9-871D-C74C-806C-DB7357080339}"/>
                </a:ext>
              </a:extLst>
            </p:cNvPr>
            <p:cNvGrpSpPr/>
            <p:nvPr/>
          </p:nvGrpSpPr>
          <p:grpSpPr>
            <a:xfrm>
              <a:off x="6543207" y="3695075"/>
              <a:ext cx="552478" cy="601927"/>
              <a:chOff x="6453266" y="3605134"/>
              <a:chExt cx="552478" cy="601927"/>
            </a:xfrm>
          </p:grpSpPr>
          <p:pic>
            <p:nvPicPr>
              <p:cNvPr id="36" name="Picture 35">
                <a:extLst>
                  <a:ext uri="{FF2B5EF4-FFF2-40B4-BE49-F238E27FC236}">
                    <a16:creationId xmlns:a16="http://schemas.microsoft.com/office/drawing/2014/main" id="{078001C9-3725-B34E-9F3A-BEBB1831E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37" name="Picture 36">
                <a:extLst>
                  <a:ext uri="{FF2B5EF4-FFF2-40B4-BE49-F238E27FC236}">
                    <a16:creationId xmlns:a16="http://schemas.microsoft.com/office/drawing/2014/main" id="{4C16FBA7-57C8-5B42-9365-17E9FEAA3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35" name="Line Callout 1 (Accent Bar) 34">
              <a:extLst>
                <a:ext uri="{FF2B5EF4-FFF2-40B4-BE49-F238E27FC236}">
                  <a16:creationId xmlns:a16="http://schemas.microsoft.com/office/drawing/2014/main" id="{17CEF394-5104-0441-9FB2-6F346E38042C}"/>
                </a:ext>
              </a:extLst>
            </p:cNvPr>
            <p:cNvSpPr/>
            <p:nvPr/>
          </p:nvSpPr>
          <p:spPr>
            <a:xfrm>
              <a:off x="7407638" y="4327160"/>
              <a:ext cx="851942" cy="277318"/>
            </a:xfrm>
            <a:prstGeom prst="accentCallout1">
              <a:avLst>
                <a:gd name="adj1" fmla="val 18750"/>
                <a:gd name="adj2" fmla="val -8333"/>
                <a:gd name="adj3" fmla="val -39441"/>
                <a:gd name="adj4" fmla="val -43821"/>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DataNode</a:t>
              </a:r>
              <a:endParaRPr lang="en-US" sz="1100" dirty="0">
                <a:solidFill>
                  <a:schemeClr val="tx1"/>
                </a:solidFill>
              </a:endParaRPr>
            </a:p>
          </p:txBody>
        </p:sp>
      </p:grpSp>
      <p:grpSp>
        <p:nvGrpSpPr>
          <p:cNvPr id="38" name="Group 37">
            <a:extLst>
              <a:ext uri="{FF2B5EF4-FFF2-40B4-BE49-F238E27FC236}">
                <a16:creationId xmlns:a16="http://schemas.microsoft.com/office/drawing/2014/main" id="{33C23527-75C0-CD4F-9098-BCB05233AED2}"/>
              </a:ext>
            </a:extLst>
          </p:cNvPr>
          <p:cNvGrpSpPr/>
          <p:nvPr/>
        </p:nvGrpSpPr>
        <p:grpSpPr>
          <a:xfrm>
            <a:off x="6618419" y="1835769"/>
            <a:ext cx="1716373" cy="909403"/>
            <a:chOff x="6543207" y="3695075"/>
            <a:chExt cx="1716373" cy="909403"/>
          </a:xfrm>
        </p:grpSpPr>
        <p:grpSp>
          <p:nvGrpSpPr>
            <p:cNvPr id="39" name="Group 38">
              <a:extLst>
                <a:ext uri="{FF2B5EF4-FFF2-40B4-BE49-F238E27FC236}">
                  <a16:creationId xmlns:a16="http://schemas.microsoft.com/office/drawing/2014/main" id="{A51DB6D9-8103-A04B-8991-826CACC96D36}"/>
                </a:ext>
              </a:extLst>
            </p:cNvPr>
            <p:cNvGrpSpPr/>
            <p:nvPr/>
          </p:nvGrpSpPr>
          <p:grpSpPr>
            <a:xfrm>
              <a:off x="6543207" y="3695075"/>
              <a:ext cx="552478" cy="601927"/>
              <a:chOff x="6453266" y="3605134"/>
              <a:chExt cx="552478" cy="601927"/>
            </a:xfrm>
          </p:grpSpPr>
          <p:pic>
            <p:nvPicPr>
              <p:cNvPr id="41" name="Picture 40">
                <a:extLst>
                  <a:ext uri="{FF2B5EF4-FFF2-40B4-BE49-F238E27FC236}">
                    <a16:creationId xmlns:a16="http://schemas.microsoft.com/office/drawing/2014/main" id="{35AB25F0-74EF-6348-91E3-7E6156844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42" name="Picture 41">
                <a:extLst>
                  <a:ext uri="{FF2B5EF4-FFF2-40B4-BE49-F238E27FC236}">
                    <a16:creationId xmlns:a16="http://schemas.microsoft.com/office/drawing/2014/main" id="{8F4686FE-0169-304E-B390-7F2DB71BE8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40" name="Line Callout 1 (Accent Bar) 39">
              <a:extLst>
                <a:ext uri="{FF2B5EF4-FFF2-40B4-BE49-F238E27FC236}">
                  <a16:creationId xmlns:a16="http://schemas.microsoft.com/office/drawing/2014/main" id="{542A09FE-0A66-BF41-BCF4-B077356A89D1}"/>
                </a:ext>
              </a:extLst>
            </p:cNvPr>
            <p:cNvSpPr/>
            <p:nvPr/>
          </p:nvSpPr>
          <p:spPr>
            <a:xfrm>
              <a:off x="7407638" y="4327160"/>
              <a:ext cx="851942" cy="277318"/>
            </a:xfrm>
            <a:prstGeom prst="accentCallout1">
              <a:avLst>
                <a:gd name="adj1" fmla="val 18750"/>
                <a:gd name="adj2" fmla="val -8333"/>
                <a:gd name="adj3" fmla="val -39441"/>
                <a:gd name="adj4" fmla="val -43821"/>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DataNode</a:t>
              </a:r>
              <a:endParaRPr lang="en-US" sz="1100" dirty="0">
                <a:solidFill>
                  <a:schemeClr val="tx1"/>
                </a:solidFill>
              </a:endParaRPr>
            </a:p>
          </p:txBody>
        </p:sp>
      </p:grpSp>
      <p:grpSp>
        <p:nvGrpSpPr>
          <p:cNvPr id="43" name="Group 42">
            <a:extLst>
              <a:ext uri="{FF2B5EF4-FFF2-40B4-BE49-F238E27FC236}">
                <a16:creationId xmlns:a16="http://schemas.microsoft.com/office/drawing/2014/main" id="{EA48CBB4-04D1-234D-B206-69A1234111E7}"/>
              </a:ext>
            </a:extLst>
          </p:cNvPr>
          <p:cNvGrpSpPr/>
          <p:nvPr/>
        </p:nvGrpSpPr>
        <p:grpSpPr>
          <a:xfrm>
            <a:off x="6618419" y="1118739"/>
            <a:ext cx="4099809" cy="859437"/>
            <a:chOff x="6543207" y="3695075"/>
            <a:chExt cx="3627619" cy="859437"/>
          </a:xfrm>
        </p:grpSpPr>
        <p:grpSp>
          <p:nvGrpSpPr>
            <p:cNvPr id="44" name="Group 43">
              <a:extLst>
                <a:ext uri="{FF2B5EF4-FFF2-40B4-BE49-F238E27FC236}">
                  <a16:creationId xmlns:a16="http://schemas.microsoft.com/office/drawing/2014/main" id="{FD59404C-A46C-9642-91A0-7900AE7FE5AC}"/>
                </a:ext>
              </a:extLst>
            </p:cNvPr>
            <p:cNvGrpSpPr/>
            <p:nvPr/>
          </p:nvGrpSpPr>
          <p:grpSpPr>
            <a:xfrm>
              <a:off x="6543207" y="3695075"/>
              <a:ext cx="552478" cy="601927"/>
              <a:chOff x="6453266" y="3605134"/>
              <a:chExt cx="552478" cy="601927"/>
            </a:xfrm>
          </p:grpSpPr>
          <p:pic>
            <p:nvPicPr>
              <p:cNvPr id="46" name="Picture 45">
                <a:extLst>
                  <a:ext uri="{FF2B5EF4-FFF2-40B4-BE49-F238E27FC236}">
                    <a16:creationId xmlns:a16="http://schemas.microsoft.com/office/drawing/2014/main" id="{22F34995-1F23-0F4E-812A-137C000E0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47" name="Picture 46">
                <a:extLst>
                  <a:ext uri="{FF2B5EF4-FFF2-40B4-BE49-F238E27FC236}">
                    <a16:creationId xmlns:a16="http://schemas.microsoft.com/office/drawing/2014/main" id="{2EAB9CC1-E5B6-2341-B134-5534DCF80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45" name="Line Callout 1 (Accent Bar) 44">
              <a:extLst>
                <a:ext uri="{FF2B5EF4-FFF2-40B4-BE49-F238E27FC236}">
                  <a16:creationId xmlns:a16="http://schemas.microsoft.com/office/drawing/2014/main" id="{51787724-1BD3-0B4D-A701-77758620687D}"/>
                </a:ext>
              </a:extLst>
            </p:cNvPr>
            <p:cNvSpPr/>
            <p:nvPr/>
          </p:nvSpPr>
          <p:spPr>
            <a:xfrm>
              <a:off x="7407637" y="3969895"/>
              <a:ext cx="2763189" cy="584617"/>
            </a:xfrm>
            <a:prstGeom prst="accentCallout1">
              <a:avLst>
                <a:gd name="adj1" fmla="val 19803"/>
                <a:gd name="adj2" fmla="val -2366"/>
                <a:gd name="adj3" fmla="val 15296"/>
                <a:gd name="adj4" fmla="val -20507"/>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chemeClr val="tx1"/>
                  </a:solidFill>
                </a:rPr>
                <a:t>NameNode</a:t>
              </a:r>
              <a:endParaRPr lang="en-US" sz="1100" b="1" dirty="0">
                <a:solidFill>
                  <a:schemeClr val="tx1"/>
                </a:solidFill>
              </a:endParaRPr>
            </a:p>
            <a:p>
              <a:r>
                <a:rPr lang="en-US" sz="900" dirty="0">
                  <a:solidFill>
                    <a:schemeClr val="tx1"/>
                  </a:solidFill>
                </a:rPr>
                <a:t>contains meta data about </a:t>
              </a:r>
              <a:r>
                <a:rPr lang="en-US" sz="900" dirty="0" err="1">
                  <a:solidFill>
                    <a:schemeClr val="tx1"/>
                  </a:solidFill>
                </a:rPr>
                <a:t>hdfs</a:t>
              </a:r>
              <a:r>
                <a:rPr lang="en-US" sz="900" dirty="0">
                  <a:solidFill>
                    <a:schemeClr val="tx1"/>
                  </a:solidFill>
                </a:rPr>
                <a:t> directory tree structure, location of referenced contents etc. Not the content itself.</a:t>
              </a:r>
            </a:p>
          </p:txBody>
        </p:sp>
      </p:grpSp>
      <p:grpSp>
        <p:nvGrpSpPr>
          <p:cNvPr id="48" name="Group 47">
            <a:extLst>
              <a:ext uri="{FF2B5EF4-FFF2-40B4-BE49-F238E27FC236}">
                <a16:creationId xmlns:a16="http://schemas.microsoft.com/office/drawing/2014/main" id="{3299D2DE-209B-3142-A892-2AF3D43F4D88}"/>
              </a:ext>
            </a:extLst>
          </p:cNvPr>
          <p:cNvGrpSpPr/>
          <p:nvPr/>
        </p:nvGrpSpPr>
        <p:grpSpPr>
          <a:xfrm>
            <a:off x="2839453" y="1042737"/>
            <a:ext cx="2759242" cy="2083060"/>
            <a:chOff x="6543207" y="2213942"/>
            <a:chExt cx="2033401" cy="2083060"/>
          </a:xfrm>
        </p:grpSpPr>
        <p:grpSp>
          <p:nvGrpSpPr>
            <p:cNvPr id="49" name="Group 48">
              <a:extLst>
                <a:ext uri="{FF2B5EF4-FFF2-40B4-BE49-F238E27FC236}">
                  <a16:creationId xmlns:a16="http://schemas.microsoft.com/office/drawing/2014/main" id="{BD79C811-D7D8-0A49-A421-43F8A1D5FE0B}"/>
                </a:ext>
              </a:extLst>
            </p:cNvPr>
            <p:cNvGrpSpPr/>
            <p:nvPr/>
          </p:nvGrpSpPr>
          <p:grpSpPr>
            <a:xfrm>
              <a:off x="6543207" y="3695075"/>
              <a:ext cx="552478" cy="601927"/>
              <a:chOff x="6453266" y="3605134"/>
              <a:chExt cx="552478" cy="601927"/>
            </a:xfrm>
          </p:grpSpPr>
          <p:pic>
            <p:nvPicPr>
              <p:cNvPr id="51" name="Picture 50">
                <a:extLst>
                  <a:ext uri="{FF2B5EF4-FFF2-40B4-BE49-F238E27FC236}">
                    <a16:creationId xmlns:a16="http://schemas.microsoft.com/office/drawing/2014/main" id="{2EC76DF4-8EA6-144B-B06D-2B0FCFF2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266" y="3605134"/>
                <a:ext cx="426426" cy="426426"/>
              </a:xfrm>
              <a:prstGeom prst="rect">
                <a:avLst/>
              </a:prstGeom>
            </p:spPr>
          </p:pic>
          <p:pic>
            <p:nvPicPr>
              <p:cNvPr id="52" name="Picture 51">
                <a:extLst>
                  <a:ext uri="{FF2B5EF4-FFF2-40B4-BE49-F238E27FC236}">
                    <a16:creationId xmlns:a16="http://schemas.microsoft.com/office/drawing/2014/main" id="{1E991696-7106-5843-A941-0804867F6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6145" y="3867462"/>
                <a:ext cx="339599" cy="339599"/>
              </a:xfrm>
              <a:prstGeom prst="rect">
                <a:avLst/>
              </a:prstGeom>
            </p:spPr>
          </p:pic>
        </p:grpSp>
        <p:sp>
          <p:nvSpPr>
            <p:cNvPr id="50" name="Line Callout 1 (Accent Bar) 49">
              <a:extLst>
                <a:ext uri="{FF2B5EF4-FFF2-40B4-BE49-F238E27FC236}">
                  <a16:creationId xmlns:a16="http://schemas.microsoft.com/office/drawing/2014/main" id="{E6695E83-1E9D-1A42-B9CA-A5BB7E06CC77}"/>
                </a:ext>
              </a:extLst>
            </p:cNvPr>
            <p:cNvSpPr/>
            <p:nvPr/>
          </p:nvSpPr>
          <p:spPr>
            <a:xfrm>
              <a:off x="6892187" y="2213942"/>
              <a:ext cx="1684421" cy="1475873"/>
            </a:xfrm>
            <a:prstGeom prst="accentCallout1">
              <a:avLst>
                <a:gd name="adj1" fmla="val 20000"/>
                <a:gd name="adj2" fmla="val -1666"/>
                <a:gd name="adj3" fmla="val 67789"/>
                <a:gd name="adj4" fmla="val -1490"/>
              </a:avLst>
            </a:prstGeom>
            <a:solidFill>
              <a:srgbClr val="FCFFA9"/>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tx1"/>
                  </a:solidFill>
                </a:rPr>
                <a:t>Notebook container</a:t>
              </a:r>
            </a:p>
          </p:txBody>
        </p:sp>
      </p:grpSp>
      <p:pic>
        <p:nvPicPr>
          <p:cNvPr id="53" name="Picture 52">
            <a:extLst>
              <a:ext uri="{FF2B5EF4-FFF2-40B4-BE49-F238E27FC236}">
                <a16:creationId xmlns:a16="http://schemas.microsoft.com/office/drawing/2014/main" id="{4C9E6925-3587-EA43-AE07-5B26BDB3A150}"/>
              </a:ext>
            </a:extLst>
          </p:cNvPr>
          <p:cNvPicPr>
            <a:picLocks noChangeAspect="1"/>
          </p:cNvPicPr>
          <p:nvPr/>
        </p:nvPicPr>
        <p:blipFill>
          <a:blip r:embed="rId5"/>
          <a:stretch>
            <a:fillRect/>
          </a:stretch>
        </p:blipFill>
        <p:spPr>
          <a:xfrm>
            <a:off x="618739" y="2246665"/>
            <a:ext cx="980836" cy="980836"/>
          </a:xfrm>
          <a:prstGeom prst="rect">
            <a:avLst/>
          </a:prstGeom>
        </p:spPr>
      </p:pic>
      <p:sp>
        <p:nvSpPr>
          <p:cNvPr id="55" name="TextBox 54">
            <a:extLst>
              <a:ext uri="{FF2B5EF4-FFF2-40B4-BE49-F238E27FC236}">
                <a16:creationId xmlns:a16="http://schemas.microsoft.com/office/drawing/2014/main" id="{D9677949-EDB1-B447-A569-9758CD603280}"/>
              </a:ext>
            </a:extLst>
          </p:cNvPr>
          <p:cNvSpPr txBox="1"/>
          <p:nvPr/>
        </p:nvSpPr>
        <p:spPr>
          <a:xfrm>
            <a:off x="2619421" y="5340969"/>
            <a:ext cx="1722074" cy="646331"/>
          </a:xfrm>
          <a:prstGeom prst="rect">
            <a:avLst/>
          </a:prstGeom>
          <a:noFill/>
        </p:spPr>
        <p:txBody>
          <a:bodyPr wrap="none" rtlCol="0">
            <a:spAutoFit/>
          </a:bodyPr>
          <a:lstStyle/>
          <a:p>
            <a:r>
              <a:rPr lang="en-US" dirty="0" err="1"/>
              <a:t>Renku</a:t>
            </a:r>
            <a:r>
              <a:rPr lang="en-US" dirty="0"/>
              <a:t> notebook</a:t>
            </a:r>
          </a:p>
          <a:p>
            <a:r>
              <a:rPr lang="en-US" dirty="0"/>
              <a:t>EPFL – IC cluster</a:t>
            </a:r>
          </a:p>
        </p:txBody>
      </p:sp>
      <p:cxnSp>
        <p:nvCxnSpPr>
          <p:cNvPr id="57" name="Straight Arrow Connector 56">
            <a:extLst>
              <a:ext uri="{FF2B5EF4-FFF2-40B4-BE49-F238E27FC236}">
                <a16:creationId xmlns:a16="http://schemas.microsoft.com/office/drawing/2014/main" id="{1B35B73F-EB1A-4248-A708-F84351F06250}"/>
              </a:ext>
            </a:extLst>
          </p:cNvPr>
          <p:cNvCxnSpPr>
            <a:stCxn id="53" idx="3"/>
            <a:endCxn id="51" idx="1"/>
          </p:cNvCxnSpPr>
          <p:nvPr/>
        </p:nvCxnSpPr>
        <p:spPr>
          <a:xfrm>
            <a:off x="1599575" y="2737083"/>
            <a:ext cx="12398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868A83F-CDBF-DC41-B4F7-4F88221DFC8B}"/>
              </a:ext>
            </a:extLst>
          </p:cNvPr>
          <p:cNvSpPr txBox="1"/>
          <p:nvPr/>
        </p:nvSpPr>
        <p:spPr>
          <a:xfrm>
            <a:off x="1449442" y="2158321"/>
            <a:ext cx="1174489" cy="646331"/>
          </a:xfrm>
          <a:prstGeom prst="rect">
            <a:avLst/>
          </a:prstGeom>
          <a:noFill/>
        </p:spPr>
        <p:txBody>
          <a:bodyPr wrap="none" rtlCol="0">
            <a:spAutoFit/>
          </a:bodyPr>
          <a:lstStyle/>
          <a:p>
            <a:r>
              <a:rPr lang="en-US" dirty="0"/>
              <a:t>https</a:t>
            </a:r>
            <a:br>
              <a:rPr lang="en-US" dirty="0"/>
            </a:br>
            <a:r>
              <a:rPr lang="en-US" dirty="0"/>
              <a:t>user agent</a:t>
            </a:r>
          </a:p>
        </p:txBody>
      </p:sp>
      <p:grpSp>
        <p:nvGrpSpPr>
          <p:cNvPr id="7" name="Group 6">
            <a:extLst>
              <a:ext uri="{FF2B5EF4-FFF2-40B4-BE49-F238E27FC236}">
                <a16:creationId xmlns:a16="http://schemas.microsoft.com/office/drawing/2014/main" id="{C272AA9C-39A1-DE43-A3FD-7A802045C3FE}"/>
              </a:ext>
            </a:extLst>
          </p:cNvPr>
          <p:cNvGrpSpPr/>
          <p:nvPr/>
        </p:nvGrpSpPr>
        <p:grpSpPr>
          <a:xfrm>
            <a:off x="2173835" y="884945"/>
            <a:ext cx="3202017" cy="1551484"/>
            <a:chOff x="2173835" y="884945"/>
            <a:chExt cx="3202017" cy="1551484"/>
          </a:xfrm>
        </p:grpSpPr>
        <p:sp>
          <p:nvSpPr>
            <p:cNvPr id="71" name="TextBox 70">
              <a:extLst>
                <a:ext uri="{FF2B5EF4-FFF2-40B4-BE49-F238E27FC236}">
                  <a16:creationId xmlns:a16="http://schemas.microsoft.com/office/drawing/2014/main" id="{0AC6DE46-9DB4-1D4F-BAD1-8AFA34F0E70F}"/>
                </a:ext>
              </a:extLst>
            </p:cNvPr>
            <p:cNvSpPr txBox="1"/>
            <p:nvPr/>
          </p:nvSpPr>
          <p:spPr>
            <a:xfrm>
              <a:off x="3367353" y="1317689"/>
              <a:ext cx="2008499" cy="276999"/>
            </a:xfrm>
            <a:prstGeom prst="rect">
              <a:avLst/>
            </a:prstGeom>
            <a:noFill/>
          </p:spPr>
          <p:txBody>
            <a:bodyPr wrap="none" rtlCol="0">
              <a:spAutoFit/>
            </a:bodyPr>
            <a:lstStyle/>
            <a:p>
              <a:r>
                <a:rPr lang="en-US" sz="1200" dirty="0">
                  <a:solidFill>
                    <a:schemeClr val="tx1">
                      <a:lumMod val="75000"/>
                      <a:lumOff val="25000"/>
                    </a:schemeClr>
                  </a:solidFill>
                </a:rPr>
                <a:t>1: </a:t>
              </a:r>
              <a:r>
                <a:rPr lang="en-US" sz="1200" dirty="0" err="1">
                  <a:solidFill>
                    <a:schemeClr val="tx1">
                      <a:lumMod val="75000"/>
                      <a:lumOff val="25000"/>
                    </a:schemeClr>
                  </a:solidFill>
                </a:rPr>
                <a:t>wget</a:t>
              </a:r>
              <a:r>
                <a:rPr lang="en-US" sz="1200" dirty="0">
                  <a:solidFill>
                    <a:schemeClr val="tx1">
                      <a:lumMod val="75000"/>
                      <a:lumOff val="25000"/>
                    </a:schemeClr>
                  </a:solidFill>
                </a:rPr>
                <a:t> –o </a:t>
              </a:r>
              <a:r>
                <a:rPr lang="en-US" sz="1200" dirty="0" err="1">
                  <a:solidFill>
                    <a:schemeClr val="tx1">
                      <a:lumMod val="75000"/>
                      <a:lumOff val="25000"/>
                    </a:schemeClr>
                  </a:solidFill>
                </a:rPr>
                <a:t>myfile</a:t>
              </a:r>
              <a:r>
                <a:rPr lang="en-US" sz="1200" dirty="0">
                  <a:solidFill>
                    <a:schemeClr val="tx1">
                      <a:lumMod val="75000"/>
                      <a:lumOff val="25000"/>
                    </a:schemeClr>
                  </a:solidFill>
                </a:rPr>
                <a:t> “https://...”</a:t>
              </a:r>
            </a:p>
          </p:txBody>
        </p:sp>
        <p:grpSp>
          <p:nvGrpSpPr>
            <p:cNvPr id="5" name="Group 4">
              <a:extLst>
                <a:ext uri="{FF2B5EF4-FFF2-40B4-BE49-F238E27FC236}">
                  <a16:creationId xmlns:a16="http://schemas.microsoft.com/office/drawing/2014/main" id="{C271FD17-09C8-0746-852D-C0335C87F5B8}"/>
                </a:ext>
              </a:extLst>
            </p:cNvPr>
            <p:cNvGrpSpPr/>
            <p:nvPr/>
          </p:nvGrpSpPr>
          <p:grpSpPr>
            <a:xfrm>
              <a:off x="2173835" y="884945"/>
              <a:ext cx="1549509" cy="1551484"/>
              <a:chOff x="2173835" y="884945"/>
              <a:chExt cx="1549509" cy="1551484"/>
            </a:xfrm>
          </p:grpSpPr>
          <p:sp>
            <p:nvSpPr>
              <p:cNvPr id="70" name="Freeform 69">
                <a:extLst>
                  <a:ext uri="{FF2B5EF4-FFF2-40B4-BE49-F238E27FC236}">
                    <a16:creationId xmlns:a16="http://schemas.microsoft.com/office/drawing/2014/main" id="{31E16B98-B91D-8A4D-853A-82CF002EE02D}"/>
                  </a:ext>
                </a:extLst>
              </p:cNvPr>
              <p:cNvSpPr/>
              <p:nvPr/>
            </p:nvSpPr>
            <p:spPr>
              <a:xfrm>
                <a:off x="2173835" y="884945"/>
                <a:ext cx="1167259" cy="1341621"/>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094282"/>
                  <a:gd name="connsiteY0" fmla="*/ 0 h 1773080"/>
                  <a:gd name="connsiteX1" fmla="*/ 202367 w 1094282"/>
                  <a:gd name="connsiteY1" fmla="*/ 1139252 h 1773080"/>
                  <a:gd name="connsiteX2" fmla="*/ 712033 w 1094282"/>
                  <a:gd name="connsiteY2" fmla="*/ 1716373 h 1773080"/>
                  <a:gd name="connsiteX3" fmla="*/ 1094282 w 1094282"/>
                  <a:gd name="connsiteY3" fmla="*/ 1648918 h 1773080"/>
                  <a:gd name="connsiteX0" fmla="*/ 0 w 1094282"/>
                  <a:gd name="connsiteY0" fmla="*/ 0 h 1709075"/>
                  <a:gd name="connsiteX1" fmla="*/ 202367 w 1094282"/>
                  <a:gd name="connsiteY1" fmla="*/ 1139252 h 1709075"/>
                  <a:gd name="connsiteX2" fmla="*/ 509665 w 1094282"/>
                  <a:gd name="connsiteY2" fmla="*/ 1543986 h 1709075"/>
                  <a:gd name="connsiteX3" fmla="*/ 1094282 w 1094282"/>
                  <a:gd name="connsiteY3" fmla="*/ 1648918 h 1709075"/>
                  <a:gd name="connsiteX0" fmla="*/ 0 w 839449"/>
                  <a:gd name="connsiteY0" fmla="*/ 0 h 1614078"/>
                  <a:gd name="connsiteX1" fmla="*/ 202367 w 839449"/>
                  <a:gd name="connsiteY1" fmla="*/ 1139252 h 1614078"/>
                  <a:gd name="connsiteX2" fmla="*/ 509665 w 839449"/>
                  <a:gd name="connsiteY2" fmla="*/ 1543986 h 1614078"/>
                  <a:gd name="connsiteX3" fmla="*/ 839449 w 839449"/>
                  <a:gd name="connsiteY3" fmla="*/ 1521502 h 1614078"/>
                  <a:gd name="connsiteX0" fmla="*/ 0 w 839449"/>
                  <a:gd name="connsiteY0" fmla="*/ 0 h 1581236"/>
                  <a:gd name="connsiteX1" fmla="*/ 202367 w 839449"/>
                  <a:gd name="connsiteY1" fmla="*/ 1139252 h 1581236"/>
                  <a:gd name="connsiteX2" fmla="*/ 509665 w 839449"/>
                  <a:gd name="connsiteY2" fmla="*/ 1543986 h 1581236"/>
                  <a:gd name="connsiteX3" fmla="*/ 839449 w 839449"/>
                  <a:gd name="connsiteY3" fmla="*/ 1521502 h 1581236"/>
                  <a:gd name="connsiteX0" fmla="*/ 0 w 839449"/>
                  <a:gd name="connsiteY0" fmla="*/ 0 h 1558434"/>
                  <a:gd name="connsiteX1" fmla="*/ 202367 w 839449"/>
                  <a:gd name="connsiteY1" fmla="*/ 1139252 h 1558434"/>
                  <a:gd name="connsiteX2" fmla="*/ 382248 w 839449"/>
                  <a:gd name="connsiteY2" fmla="*/ 1499016 h 1558434"/>
                  <a:gd name="connsiteX3" fmla="*/ 839449 w 839449"/>
                  <a:gd name="connsiteY3" fmla="*/ 1521502 h 1558434"/>
                  <a:gd name="connsiteX0" fmla="*/ 0 w 839449"/>
                  <a:gd name="connsiteY0" fmla="*/ 0 h 1604865"/>
                  <a:gd name="connsiteX1" fmla="*/ 202367 w 839449"/>
                  <a:gd name="connsiteY1" fmla="*/ 1139252 h 1604865"/>
                  <a:gd name="connsiteX2" fmla="*/ 382248 w 839449"/>
                  <a:gd name="connsiteY2" fmla="*/ 1499016 h 1604865"/>
                  <a:gd name="connsiteX3" fmla="*/ 839449 w 839449"/>
                  <a:gd name="connsiteY3" fmla="*/ 1581463 h 1604865"/>
                  <a:gd name="connsiteX0" fmla="*/ 0 w 839449"/>
                  <a:gd name="connsiteY0" fmla="*/ 0 h 1586204"/>
                  <a:gd name="connsiteX1" fmla="*/ 202367 w 839449"/>
                  <a:gd name="connsiteY1" fmla="*/ 1139252 h 1586204"/>
                  <a:gd name="connsiteX2" fmla="*/ 382248 w 839449"/>
                  <a:gd name="connsiteY2" fmla="*/ 1499016 h 1586204"/>
                  <a:gd name="connsiteX3" fmla="*/ 839449 w 839449"/>
                  <a:gd name="connsiteY3" fmla="*/ 1581463 h 1586204"/>
                  <a:gd name="connsiteX0" fmla="*/ 0 w 839449"/>
                  <a:gd name="connsiteY0" fmla="*/ 0 h 1588450"/>
                  <a:gd name="connsiteX1" fmla="*/ 172387 w 839449"/>
                  <a:gd name="connsiteY1" fmla="*/ 1026826 h 1588450"/>
                  <a:gd name="connsiteX2" fmla="*/ 382248 w 839449"/>
                  <a:gd name="connsiteY2" fmla="*/ 1499016 h 1588450"/>
                  <a:gd name="connsiteX3" fmla="*/ 839449 w 839449"/>
                  <a:gd name="connsiteY3" fmla="*/ 1581463 h 1588450"/>
                  <a:gd name="connsiteX0" fmla="*/ 0 w 839449"/>
                  <a:gd name="connsiteY0" fmla="*/ 0 h 1583717"/>
                  <a:gd name="connsiteX1" fmla="*/ 172387 w 839449"/>
                  <a:gd name="connsiteY1" fmla="*/ 1026826 h 1583717"/>
                  <a:gd name="connsiteX2" fmla="*/ 412229 w 839449"/>
                  <a:gd name="connsiteY2" fmla="*/ 1431560 h 1583717"/>
                  <a:gd name="connsiteX3" fmla="*/ 839449 w 839449"/>
                  <a:gd name="connsiteY3" fmla="*/ 1581463 h 1583717"/>
                </a:gdLst>
                <a:ahLst/>
                <a:cxnLst>
                  <a:cxn ang="0">
                    <a:pos x="connsiteX0" y="connsiteY0"/>
                  </a:cxn>
                  <a:cxn ang="0">
                    <a:pos x="connsiteX1" y="connsiteY1"/>
                  </a:cxn>
                  <a:cxn ang="0">
                    <a:pos x="connsiteX2" y="connsiteY2"/>
                  </a:cxn>
                  <a:cxn ang="0">
                    <a:pos x="connsiteX3" y="connsiteY3"/>
                  </a:cxn>
                </a:cxnLst>
                <a:rect l="l" t="t" r="r" b="b"/>
                <a:pathLst>
                  <a:path w="839449" h="1583717">
                    <a:moveTo>
                      <a:pt x="0" y="0"/>
                    </a:moveTo>
                    <a:cubicBezTo>
                      <a:pt x="41847" y="426595"/>
                      <a:pt x="103682" y="788233"/>
                      <a:pt x="172387" y="1026826"/>
                    </a:cubicBezTo>
                    <a:cubicBezTo>
                      <a:pt x="241092" y="1265419"/>
                      <a:pt x="301052" y="1339121"/>
                      <a:pt x="412229" y="1431560"/>
                    </a:cubicBezTo>
                    <a:cubicBezTo>
                      <a:pt x="523406" y="1524000"/>
                      <a:pt x="600231" y="1597701"/>
                      <a:pt x="839449" y="1581463"/>
                    </a:cubicBezTo>
                  </a:path>
                </a:pathLst>
              </a:custGeom>
              <a:noFill/>
              <a:ln>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nvGrpSpPr>
              <p:cNvPr id="177" name="Group 176">
                <a:extLst>
                  <a:ext uri="{FF2B5EF4-FFF2-40B4-BE49-F238E27FC236}">
                    <a16:creationId xmlns:a16="http://schemas.microsoft.com/office/drawing/2014/main" id="{372A6E3D-DB0E-4049-A31A-AC9543033834}"/>
                  </a:ext>
                </a:extLst>
              </p:cNvPr>
              <p:cNvGrpSpPr/>
              <p:nvPr/>
            </p:nvGrpSpPr>
            <p:grpSpPr>
              <a:xfrm>
                <a:off x="3363580" y="2009211"/>
                <a:ext cx="359764" cy="427218"/>
                <a:chOff x="5156616" y="2173575"/>
                <a:chExt cx="359764" cy="427218"/>
              </a:xfrm>
            </p:grpSpPr>
            <p:sp>
              <p:nvSpPr>
                <p:cNvPr id="75" name="Snip Single Corner Rectangle 74">
                  <a:extLst>
                    <a:ext uri="{FF2B5EF4-FFF2-40B4-BE49-F238E27FC236}">
                      <a16:creationId xmlns:a16="http://schemas.microsoft.com/office/drawing/2014/main" id="{536F07AB-466A-574D-9071-9FC0D6BA8B12}"/>
                    </a:ext>
                  </a:extLst>
                </p:cNvPr>
                <p:cNvSpPr/>
                <p:nvPr/>
              </p:nvSpPr>
              <p:spPr>
                <a:xfrm>
                  <a:off x="5156616" y="2173575"/>
                  <a:ext cx="359764" cy="427218"/>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23C29C68-C331-E54D-BD47-ED8EC3B0A974}"/>
                    </a:ext>
                  </a:extLst>
                </p:cNvPr>
                <p:cNvGrpSpPr/>
                <p:nvPr/>
              </p:nvGrpSpPr>
              <p:grpSpPr>
                <a:xfrm>
                  <a:off x="5201587" y="2288501"/>
                  <a:ext cx="247338" cy="229847"/>
                  <a:chOff x="5201587" y="2288501"/>
                  <a:chExt cx="247338" cy="229847"/>
                </a:xfrm>
              </p:grpSpPr>
              <p:cxnSp>
                <p:nvCxnSpPr>
                  <p:cNvPr id="78" name="Straight Connector 77">
                    <a:extLst>
                      <a:ext uri="{FF2B5EF4-FFF2-40B4-BE49-F238E27FC236}">
                        <a16:creationId xmlns:a16="http://schemas.microsoft.com/office/drawing/2014/main" id="{489D43E8-9B45-9945-B4A5-D4D273B77C83}"/>
                      </a:ext>
                    </a:extLst>
                  </p:cNvPr>
                  <p:cNvCxnSpPr/>
                  <p:nvPr/>
                </p:nvCxnSpPr>
                <p:spPr>
                  <a:xfrm>
                    <a:off x="5201587" y="236511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56B6A53-9B2C-C14E-9072-02F2D8ADD8BB}"/>
                      </a:ext>
                    </a:extLst>
                  </p:cNvPr>
                  <p:cNvCxnSpPr/>
                  <p:nvPr/>
                </p:nvCxnSpPr>
                <p:spPr>
                  <a:xfrm>
                    <a:off x="5201587" y="2441733"/>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2CCE005-4574-EF44-A607-25F855FB8EDC}"/>
                      </a:ext>
                    </a:extLst>
                  </p:cNvPr>
                  <p:cNvCxnSpPr/>
                  <p:nvPr/>
                </p:nvCxnSpPr>
                <p:spPr>
                  <a:xfrm>
                    <a:off x="5201587" y="2518348"/>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9652B0E-8CD5-0941-9238-9833FBEC9513}"/>
                      </a:ext>
                    </a:extLst>
                  </p:cNvPr>
                  <p:cNvCxnSpPr/>
                  <p:nvPr/>
                </p:nvCxnSpPr>
                <p:spPr>
                  <a:xfrm>
                    <a:off x="5201587" y="2288501"/>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grpSp>
        <p:nvGrpSpPr>
          <p:cNvPr id="9" name="Group 8">
            <a:extLst>
              <a:ext uri="{FF2B5EF4-FFF2-40B4-BE49-F238E27FC236}">
                <a16:creationId xmlns:a16="http://schemas.microsoft.com/office/drawing/2014/main" id="{C17EB9F8-98DD-9E4E-A6D6-4E674428C220}"/>
              </a:ext>
            </a:extLst>
          </p:cNvPr>
          <p:cNvGrpSpPr/>
          <p:nvPr/>
        </p:nvGrpSpPr>
        <p:grpSpPr>
          <a:xfrm>
            <a:off x="3372125" y="1568443"/>
            <a:ext cx="4530451" cy="2995536"/>
            <a:chOff x="3372125" y="1568443"/>
            <a:chExt cx="4530451" cy="2995536"/>
          </a:xfrm>
        </p:grpSpPr>
        <p:grpSp>
          <p:nvGrpSpPr>
            <p:cNvPr id="6" name="Group 5">
              <a:extLst>
                <a:ext uri="{FF2B5EF4-FFF2-40B4-BE49-F238E27FC236}">
                  <a16:creationId xmlns:a16="http://schemas.microsoft.com/office/drawing/2014/main" id="{67401CF7-ADDB-6A4E-89C5-5B918BE8D7A3}"/>
                </a:ext>
              </a:extLst>
            </p:cNvPr>
            <p:cNvGrpSpPr/>
            <p:nvPr/>
          </p:nvGrpSpPr>
          <p:grpSpPr>
            <a:xfrm>
              <a:off x="3794088" y="1568443"/>
              <a:ext cx="4108488" cy="2995536"/>
              <a:chOff x="3794088" y="1568443"/>
              <a:chExt cx="4108488" cy="2995536"/>
            </a:xfrm>
          </p:grpSpPr>
          <p:grpSp>
            <p:nvGrpSpPr>
              <p:cNvPr id="172" name="Group 171">
                <a:extLst>
                  <a:ext uri="{FF2B5EF4-FFF2-40B4-BE49-F238E27FC236}">
                    <a16:creationId xmlns:a16="http://schemas.microsoft.com/office/drawing/2014/main" id="{4EFBBE57-8766-664B-AF9D-3E67BDC05FD7}"/>
                  </a:ext>
                </a:extLst>
              </p:cNvPr>
              <p:cNvGrpSpPr/>
              <p:nvPr/>
            </p:nvGrpSpPr>
            <p:grpSpPr>
              <a:xfrm>
                <a:off x="7210532" y="4379100"/>
                <a:ext cx="669559" cy="184879"/>
                <a:chOff x="9848539" y="5219075"/>
                <a:chExt cx="669559" cy="184879"/>
              </a:xfrm>
            </p:grpSpPr>
            <p:grpSp>
              <p:nvGrpSpPr>
                <p:cNvPr id="113" name="Group 112">
                  <a:extLst>
                    <a:ext uri="{FF2B5EF4-FFF2-40B4-BE49-F238E27FC236}">
                      <a16:creationId xmlns:a16="http://schemas.microsoft.com/office/drawing/2014/main" id="{1FA1831E-37F1-254D-8941-D1E6AD1FF793}"/>
                    </a:ext>
                  </a:extLst>
                </p:cNvPr>
                <p:cNvGrpSpPr/>
                <p:nvPr/>
              </p:nvGrpSpPr>
              <p:grpSpPr>
                <a:xfrm>
                  <a:off x="9848539" y="5219075"/>
                  <a:ext cx="214858" cy="184879"/>
                  <a:chOff x="5156616" y="2196059"/>
                  <a:chExt cx="359764" cy="374379"/>
                </a:xfrm>
              </p:grpSpPr>
              <p:sp>
                <p:nvSpPr>
                  <p:cNvPr id="114" name="Snip Single Corner Rectangle 113">
                    <a:extLst>
                      <a:ext uri="{FF2B5EF4-FFF2-40B4-BE49-F238E27FC236}">
                        <a16:creationId xmlns:a16="http://schemas.microsoft.com/office/drawing/2014/main" id="{D0E17AC6-E383-5D46-ACF0-969B0F534032}"/>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BD0C6AE9-D3AA-D046-9AE3-AC9B106C46EB}"/>
                      </a:ext>
                    </a:extLst>
                  </p:cNvPr>
                  <p:cNvCxnSpPr/>
                  <p:nvPr/>
                </p:nvCxnSpPr>
                <p:spPr>
                  <a:xfrm>
                    <a:off x="5209083" y="2354207"/>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0F9133C8-3423-AA48-9C00-4FCDA1AABAE5}"/>
                    </a:ext>
                  </a:extLst>
                </p:cNvPr>
                <p:cNvGrpSpPr/>
                <p:nvPr/>
              </p:nvGrpSpPr>
              <p:grpSpPr>
                <a:xfrm>
                  <a:off x="10075889" y="5219075"/>
                  <a:ext cx="214858" cy="184879"/>
                  <a:chOff x="5156616" y="2196059"/>
                  <a:chExt cx="359764" cy="374379"/>
                </a:xfrm>
              </p:grpSpPr>
              <p:sp>
                <p:nvSpPr>
                  <p:cNvPr id="133" name="Snip Single Corner Rectangle 132">
                    <a:extLst>
                      <a:ext uri="{FF2B5EF4-FFF2-40B4-BE49-F238E27FC236}">
                        <a16:creationId xmlns:a16="http://schemas.microsoft.com/office/drawing/2014/main" id="{D68E3F8C-3BE0-FC43-ACF9-9B584AFDE8AC}"/>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03947E1A-61CD-2F4F-A366-D13096454D16}"/>
                      </a:ext>
                    </a:extLst>
                  </p:cNvPr>
                  <p:cNvCxnSpPr/>
                  <p:nvPr/>
                </p:nvCxnSpPr>
                <p:spPr>
                  <a:xfrm>
                    <a:off x="5209083" y="235420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D6C69E6F-8ADD-F245-84AE-63CD642B9A2A}"/>
                    </a:ext>
                  </a:extLst>
                </p:cNvPr>
                <p:cNvGrpSpPr/>
                <p:nvPr/>
              </p:nvGrpSpPr>
              <p:grpSpPr>
                <a:xfrm>
                  <a:off x="10303240" y="5219075"/>
                  <a:ext cx="214858" cy="184879"/>
                  <a:chOff x="5156616" y="2196059"/>
                  <a:chExt cx="359764" cy="374379"/>
                </a:xfrm>
              </p:grpSpPr>
              <p:sp>
                <p:nvSpPr>
                  <p:cNvPr id="145" name="Snip Single Corner Rectangle 144">
                    <a:extLst>
                      <a:ext uri="{FF2B5EF4-FFF2-40B4-BE49-F238E27FC236}">
                        <a16:creationId xmlns:a16="http://schemas.microsoft.com/office/drawing/2014/main" id="{FE32F78C-7797-AC46-9BFF-D935DD62A85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EE06E383-3390-1542-8DDB-3E5648F5A556}"/>
                      </a:ext>
                    </a:extLst>
                  </p:cNvPr>
                  <p:cNvCxnSpPr/>
                  <p:nvPr/>
                </p:nvCxnSpPr>
                <p:spPr>
                  <a:xfrm>
                    <a:off x="5209083" y="2354207"/>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173" name="Group 172">
                <a:extLst>
                  <a:ext uri="{FF2B5EF4-FFF2-40B4-BE49-F238E27FC236}">
                    <a16:creationId xmlns:a16="http://schemas.microsoft.com/office/drawing/2014/main" id="{F4FB2F33-88D7-844A-AAF6-4FEC8D519ACF}"/>
                  </a:ext>
                </a:extLst>
              </p:cNvPr>
              <p:cNvGrpSpPr/>
              <p:nvPr/>
            </p:nvGrpSpPr>
            <p:grpSpPr>
              <a:xfrm>
                <a:off x="7233017" y="2882583"/>
                <a:ext cx="669559" cy="184879"/>
                <a:chOff x="9848539" y="4524531"/>
                <a:chExt cx="669559" cy="184879"/>
              </a:xfrm>
            </p:grpSpPr>
            <p:grpSp>
              <p:nvGrpSpPr>
                <p:cNvPr id="116" name="Group 115">
                  <a:extLst>
                    <a:ext uri="{FF2B5EF4-FFF2-40B4-BE49-F238E27FC236}">
                      <a16:creationId xmlns:a16="http://schemas.microsoft.com/office/drawing/2014/main" id="{55E19CF3-B6EB-9947-B795-6E8F2F9A7DF5}"/>
                    </a:ext>
                  </a:extLst>
                </p:cNvPr>
                <p:cNvGrpSpPr/>
                <p:nvPr/>
              </p:nvGrpSpPr>
              <p:grpSpPr>
                <a:xfrm>
                  <a:off x="9848539" y="4524531"/>
                  <a:ext cx="214858" cy="184879"/>
                  <a:chOff x="5156616" y="2196059"/>
                  <a:chExt cx="359764" cy="374379"/>
                </a:xfrm>
              </p:grpSpPr>
              <p:sp>
                <p:nvSpPr>
                  <p:cNvPr id="117" name="Snip Single Corner Rectangle 116">
                    <a:extLst>
                      <a:ext uri="{FF2B5EF4-FFF2-40B4-BE49-F238E27FC236}">
                        <a16:creationId xmlns:a16="http://schemas.microsoft.com/office/drawing/2014/main" id="{7F64E3F2-E975-9E45-8A52-66B049F7BC55}"/>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09B5E0BF-3A8F-2E40-9A14-9B0E37A8B4FA}"/>
                      </a:ext>
                    </a:extLst>
                  </p:cNvPr>
                  <p:cNvCxnSpPr/>
                  <p:nvPr/>
                </p:nvCxnSpPr>
                <p:spPr>
                  <a:xfrm>
                    <a:off x="5209083" y="2354207"/>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F4E1BC67-05D0-4940-BBF7-1C6DAB963567}"/>
                    </a:ext>
                  </a:extLst>
                </p:cNvPr>
                <p:cNvGrpSpPr/>
                <p:nvPr/>
              </p:nvGrpSpPr>
              <p:grpSpPr>
                <a:xfrm>
                  <a:off x="10075889" y="4524531"/>
                  <a:ext cx="214858" cy="184879"/>
                  <a:chOff x="5156616" y="2196059"/>
                  <a:chExt cx="359764" cy="374379"/>
                </a:xfrm>
              </p:grpSpPr>
              <p:sp>
                <p:nvSpPr>
                  <p:cNvPr id="136" name="Snip Single Corner Rectangle 135">
                    <a:extLst>
                      <a:ext uri="{FF2B5EF4-FFF2-40B4-BE49-F238E27FC236}">
                        <a16:creationId xmlns:a16="http://schemas.microsoft.com/office/drawing/2014/main" id="{5B599091-6558-D341-97E9-6D7A3AA33513}"/>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49A83DAD-623C-A444-87A6-63FD3E22390E}"/>
                      </a:ext>
                    </a:extLst>
                  </p:cNvPr>
                  <p:cNvCxnSpPr/>
                  <p:nvPr/>
                </p:nvCxnSpPr>
                <p:spPr>
                  <a:xfrm>
                    <a:off x="5209083" y="2354207"/>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6E10B797-EA9A-BE42-9DB6-2E1CD4EC16E8}"/>
                    </a:ext>
                  </a:extLst>
                </p:cNvPr>
                <p:cNvGrpSpPr/>
                <p:nvPr/>
              </p:nvGrpSpPr>
              <p:grpSpPr>
                <a:xfrm>
                  <a:off x="10303240" y="4524531"/>
                  <a:ext cx="214858" cy="184879"/>
                  <a:chOff x="5156616" y="2196059"/>
                  <a:chExt cx="359764" cy="374379"/>
                </a:xfrm>
              </p:grpSpPr>
              <p:sp>
                <p:nvSpPr>
                  <p:cNvPr id="148" name="Snip Single Corner Rectangle 147">
                    <a:extLst>
                      <a:ext uri="{FF2B5EF4-FFF2-40B4-BE49-F238E27FC236}">
                        <a16:creationId xmlns:a16="http://schemas.microsoft.com/office/drawing/2014/main" id="{75E2D767-4696-D347-9947-99C4429FAC65}"/>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7A6A197B-8360-1049-80B4-38EB4BC12D67}"/>
                      </a:ext>
                    </a:extLst>
                  </p:cNvPr>
                  <p:cNvCxnSpPr/>
                  <p:nvPr/>
                </p:nvCxnSpPr>
                <p:spPr>
                  <a:xfrm>
                    <a:off x="5209083" y="2354207"/>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B2480295-AF4E-0544-AE03-A426F272280A}"/>
                  </a:ext>
                </a:extLst>
              </p:cNvPr>
              <p:cNvGrpSpPr/>
              <p:nvPr/>
            </p:nvGrpSpPr>
            <p:grpSpPr>
              <a:xfrm>
                <a:off x="7233016" y="3597115"/>
                <a:ext cx="669559" cy="184879"/>
                <a:chOff x="9848539" y="4871804"/>
                <a:chExt cx="669559" cy="184879"/>
              </a:xfrm>
            </p:grpSpPr>
            <p:grpSp>
              <p:nvGrpSpPr>
                <p:cNvPr id="119" name="Group 118">
                  <a:extLst>
                    <a:ext uri="{FF2B5EF4-FFF2-40B4-BE49-F238E27FC236}">
                      <a16:creationId xmlns:a16="http://schemas.microsoft.com/office/drawing/2014/main" id="{A9C72389-EB70-A84F-96D4-3B81019759E1}"/>
                    </a:ext>
                  </a:extLst>
                </p:cNvPr>
                <p:cNvGrpSpPr/>
                <p:nvPr/>
              </p:nvGrpSpPr>
              <p:grpSpPr>
                <a:xfrm>
                  <a:off x="9848539" y="4871804"/>
                  <a:ext cx="214858" cy="184879"/>
                  <a:chOff x="5156616" y="2196059"/>
                  <a:chExt cx="359764" cy="374379"/>
                </a:xfrm>
              </p:grpSpPr>
              <p:sp>
                <p:nvSpPr>
                  <p:cNvPr id="120" name="Snip Single Corner Rectangle 119">
                    <a:extLst>
                      <a:ext uri="{FF2B5EF4-FFF2-40B4-BE49-F238E27FC236}">
                        <a16:creationId xmlns:a16="http://schemas.microsoft.com/office/drawing/2014/main" id="{35283D3E-EC47-2D49-9EDA-535AC40831F8}"/>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8B74B138-1EB7-554F-A0F6-35839770B24D}"/>
                      </a:ext>
                    </a:extLst>
                  </p:cNvPr>
                  <p:cNvCxnSpPr/>
                  <p:nvPr/>
                </p:nvCxnSpPr>
                <p:spPr>
                  <a:xfrm>
                    <a:off x="5209083" y="2354207"/>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2E7D6500-CC3A-1240-B329-5D2F4E6F2AEE}"/>
                    </a:ext>
                  </a:extLst>
                </p:cNvPr>
                <p:cNvGrpSpPr/>
                <p:nvPr/>
              </p:nvGrpSpPr>
              <p:grpSpPr>
                <a:xfrm>
                  <a:off x="10075889" y="4871804"/>
                  <a:ext cx="214858" cy="184879"/>
                  <a:chOff x="5156616" y="2196059"/>
                  <a:chExt cx="359764" cy="374379"/>
                </a:xfrm>
              </p:grpSpPr>
              <p:sp>
                <p:nvSpPr>
                  <p:cNvPr id="139" name="Snip Single Corner Rectangle 138">
                    <a:extLst>
                      <a:ext uri="{FF2B5EF4-FFF2-40B4-BE49-F238E27FC236}">
                        <a16:creationId xmlns:a16="http://schemas.microsoft.com/office/drawing/2014/main" id="{BA68A4A4-514C-9E4E-B62B-1C02C7B917B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8A8B0891-E359-1A4D-8E87-5CF24DBB6157}"/>
                      </a:ext>
                    </a:extLst>
                  </p:cNvPr>
                  <p:cNvCxnSpPr/>
                  <p:nvPr/>
                </p:nvCxnSpPr>
                <p:spPr>
                  <a:xfrm>
                    <a:off x="5209083" y="2354207"/>
                    <a:ext cx="24733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31E689A9-5565-8A42-9879-4A2196A25BC4}"/>
                    </a:ext>
                  </a:extLst>
                </p:cNvPr>
                <p:cNvGrpSpPr/>
                <p:nvPr/>
              </p:nvGrpSpPr>
              <p:grpSpPr>
                <a:xfrm>
                  <a:off x="10303240" y="4871804"/>
                  <a:ext cx="214858" cy="184879"/>
                  <a:chOff x="5156616" y="2196059"/>
                  <a:chExt cx="359764" cy="374379"/>
                </a:xfrm>
              </p:grpSpPr>
              <p:sp>
                <p:nvSpPr>
                  <p:cNvPr id="151" name="Snip Single Corner Rectangle 150">
                    <a:extLst>
                      <a:ext uri="{FF2B5EF4-FFF2-40B4-BE49-F238E27FC236}">
                        <a16:creationId xmlns:a16="http://schemas.microsoft.com/office/drawing/2014/main" id="{3F81E89D-38B2-9542-9EDF-AF2E23004E3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E7B78A6-CF82-554B-9987-4D0258E97C3D}"/>
                      </a:ext>
                    </a:extLst>
                  </p:cNvPr>
                  <p:cNvCxnSpPr/>
                  <p:nvPr/>
                </p:nvCxnSpPr>
                <p:spPr>
                  <a:xfrm>
                    <a:off x="5209083" y="235420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grpSp>
          </p:grpSp>
          <p:grpSp>
            <p:nvGrpSpPr>
              <p:cNvPr id="174" name="Group 173">
                <a:extLst>
                  <a:ext uri="{FF2B5EF4-FFF2-40B4-BE49-F238E27FC236}">
                    <a16:creationId xmlns:a16="http://schemas.microsoft.com/office/drawing/2014/main" id="{88F6BA99-8831-8B47-849B-DE281BDECFAC}"/>
                  </a:ext>
                </a:extLst>
              </p:cNvPr>
              <p:cNvGrpSpPr/>
              <p:nvPr/>
            </p:nvGrpSpPr>
            <p:grpSpPr>
              <a:xfrm>
                <a:off x="7225521" y="2170551"/>
                <a:ext cx="669559" cy="184879"/>
                <a:chOff x="9848539" y="4187254"/>
                <a:chExt cx="669559" cy="184879"/>
              </a:xfrm>
            </p:grpSpPr>
            <p:grpSp>
              <p:nvGrpSpPr>
                <p:cNvPr id="128" name="Group 127">
                  <a:extLst>
                    <a:ext uri="{FF2B5EF4-FFF2-40B4-BE49-F238E27FC236}">
                      <a16:creationId xmlns:a16="http://schemas.microsoft.com/office/drawing/2014/main" id="{8F4C9B41-A768-9F49-989E-B885F43FA5E9}"/>
                    </a:ext>
                  </a:extLst>
                </p:cNvPr>
                <p:cNvGrpSpPr/>
                <p:nvPr/>
              </p:nvGrpSpPr>
              <p:grpSpPr>
                <a:xfrm>
                  <a:off x="9848539" y="4187254"/>
                  <a:ext cx="214858" cy="184879"/>
                  <a:chOff x="5156616" y="2196059"/>
                  <a:chExt cx="359764" cy="374379"/>
                </a:xfrm>
              </p:grpSpPr>
              <p:sp>
                <p:nvSpPr>
                  <p:cNvPr id="129" name="Snip Single Corner Rectangle 128">
                    <a:extLst>
                      <a:ext uri="{FF2B5EF4-FFF2-40B4-BE49-F238E27FC236}">
                        <a16:creationId xmlns:a16="http://schemas.microsoft.com/office/drawing/2014/main" id="{9517E277-3BA0-714B-B08C-2FE48BF59B02}"/>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BCD645DD-A0D0-3046-9499-943C7EEFF15B}"/>
                      </a:ext>
                    </a:extLst>
                  </p:cNvPr>
                  <p:cNvCxnSpPr/>
                  <p:nvPr/>
                </p:nvCxnSpPr>
                <p:spPr>
                  <a:xfrm>
                    <a:off x="5209083" y="2354207"/>
                    <a:ext cx="247338"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5D8CA29C-A440-3D44-97BC-6386EB527A11}"/>
                    </a:ext>
                  </a:extLst>
                </p:cNvPr>
                <p:cNvGrpSpPr/>
                <p:nvPr/>
              </p:nvGrpSpPr>
              <p:grpSpPr>
                <a:xfrm>
                  <a:off x="10075889" y="4187254"/>
                  <a:ext cx="214858" cy="184879"/>
                  <a:chOff x="5156616" y="2196059"/>
                  <a:chExt cx="359764" cy="374379"/>
                </a:xfrm>
              </p:grpSpPr>
              <p:sp>
                <p:nvSpPr>
                  <p:cNvPr id="142" name="Snip Single Corner Rectangle 141">
                    <a:extLst>
                      <a:ext uri="{FF2B5EF4-FFF2-40B4-BE49-F238E27FC236}">
                        <a16:creationId xmlns:a16="http://schemas.microsoft.com/office/drawing/2014/main" id="{A16ED986-EB9A-B34D-BE5A-BC92886E5770}"/>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2BA5DAC4-E6C9-9948-B293-EFD281E4FB9A}"/>
                      </a:ext>
                    </a:extLst>
                  </p:cNvPr>
                  <p:cNvCxnSpPr/>
                  <p:nvPr/>
                </p:nvCxnSpPr>
                <p:spPr>
                  <a:xfrm>
                    <a:off x="5209083" y="2354207"/>
                    <a:ext cx="24733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6562A9A5-C65E-B441-986E-57D4C5FC9E33}"/>
                    </a:ext>
                  </a:extLst>
                </p:cNvPr>
                <p:cNvGrpSpPr/>
                <p:nvPr/>
              </p:nvGrpSpPr>
              <p:grpSpPr>
                <a:xfrm>
                  <a:off x="10303240" y="4187254"/>
                  <a:ext cx="214858" cy="184879"/>
                  <a:chOff x="5156616" y="2196059"/>
                  <a:chExt cx="359764" cy="374379"/>
                </a:xfrm>
              </p:grpSpPr>
              <p:sp>
                <p:nvSpPr>
                  <p:cNvPr id="154" name="Snip Single Corner Rectangle 153">
                    <a:extLst>
                      <a:ext uri="{FF2B5EF4-FFF2-40B4-BE49-F238E27FC236}">
                        <a16:creationId xmlns:a16="http://schemas.microsoft.com/office/drawing/2014/main" id="{6695DDEE-62A5-C143-B77F-B59349FC4375}"/>
                      </a:ext>
                    </a:extLst>
                  </p:cNvPr>
                  <p:cNvSpPr/>
                  <p:nvPr/>
                </p:nvSpPr>
                <p:spPr>
                  <a:xfrm>
                    <a:off x="5156616" y="2196059"/>
                    <a:ext cx="359764" cy="374379"/>
                  </a:xfrm>
                  <a:prstGeom prst="snip1Rect">
                    <a:avLst/>
                  </a:prstGeom>
                  <a:solidFill>
                    <a:srgbClr val="DCDA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Straight Connector 154">
                    <a:extLst>
                      <a:ext uri="{FF2B5EF4-FFF2-40B4-BE49-F238E27FC236}">
                        <a16:creationId xmlns:a16="http://schemas.microsoft.com/office/drawing/2014/main" id="{7387A694-0281-7242-B76E-7C6F24C394ED}"/>
                      </a:ext>
                    </a:extLst>
                  </p:cNvPr>
                  <p:cNvCxnSpPr/>
                  <p:nvPr/>
                </p:nvCxnSpPr>
                <p:spPr>
                  <a:xfrm>
                    <a:off x="5209083" y="2354207"/>
                    <a:ext cx="24733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5" name="Freeform 174">
                <a:extLst>
                  <a:ext uri="{FF2B5EF4-FFF2-40B4-BE49-F238E27FC236}">
                    <a16:creationId xmlns:a16="http://schemas.microsoft.com/office/drawing/2014/main" id="{4DEE28C1-59B5-9A4D-9BF4-191EABA18B9B}"/>
                  </a:ext>
                </a:extLst>
              </p:cNvPr>
              <p:cNvSpPr/>
              <p:nvPr/>
            </p:nvSpPr>
            <p:spPr>
              <a:xfrm>
                <a:off x="5449185" y="1568443"/>
                <a:ext cx="1404079" cy="1030650"/>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565204"/>
                  <a:gd name="connsiteY0" fmla="*/ 1011692 h 1020722"/>
                  <a:gd name="connsiteX1" fmla="*/ 1613330 w 2565204"/>
                  <a:gd name="connsiteY1" fmla="*/ 816962 h 1020722"/>
                  <a:gd name="connsiteX2" fmla="*/ 2565204 w 2565204"/>
                  <a:gd name="connsiteY2" fmla="*/ 0 h 1020722"/>
                </a:gdLst>
                <a:ahLst/>
                <a:cxnLst>
                  <a:cxn ang="0">
                    <a:pos x="connsiteX0" y="connsiteY0"/>
                  </a:cxn>
                  <a:cxn ang="0">
                    <a:pos x="connsiteX1" y="connsiteY1"/>
                  </a:cxn>
                  <a:cxn ang="0">
                    <a:pos x="connsiteX2" y="connsiteY2"/>
                  </a:cxn>
                </a:cxnLst>
                <a:rect l="l" t="t" r="r" b="b"/>
                <a:pathLst>
                  <a:path w="2565204" h="1020722">
                    <a:moveTo>
                      <a:pt x="0" y="1011692"/>
                    </a:moveTo>
                    <a:cubicBezTo>
                      <a:pt x="431592" y="1045419"/>
                      <a:pt x="1185796" y="985577"/>
                      <a:pt x="1613330" y="816962"/>
                    </a:cubicBezTo>
                    <a:cubicBezTo>
                      <a:pt x="2040864" y="648347"/>
                      <a:pt x="2423422" y="151150"/>
                      <a:pt x="2565204" y="0"/>
                    </a:cubicBezTo>
                  </a:path>
                </a:pathLst>
              </a:custGeom>
              <a:noFill/>
              <a:ln>
                <a:solidFill>
                  <a:srgbClr val="C00000"/>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178">
                <a:extLst>
                  <a:ext uri="{FF2B5EF4-FFF2-40B4-BE49-F238E27FC236}">
                    <a16:creationId xmlns:a16="http://schemas.microsoft.com/office/drawing/2014/main" id="{A08148A1-9ADA-F84D-9285-4941C09B1839}"/>
                  </a:ext>
                </a:extLst>
              </p:cNvPr>
              <p:cNvSpPr/>
              <p:nvPr/>
            </p:nvSpPr>
            <p:spPr>
              <a:xfrm>
                <a:off x="3794088" y="2210224"/>
                <a:ext cx="3458914" cy="404639"/>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2101354"/>
                  <a:gd name="connsiteY0" fmla="*/ 0 h 503562"/>
                  <a:gd name="connsiteX1" fmla="*/ 855971 w 2101354"/>
                  <a:gd name="connsiteY1" fmla="*/ 503021 h 503562"/>
                  <a:gd name="connsiteX2" fmla="*/ 2101354 w 2101354"/>
                  <a:gd name="connsiteY2" fmla="*/ 86894 h 503562"/>
                </a:gdLst>
                <a:ahLst/>
                <a:cxnLst>
                  <a:cxn ang="0">
                    <a:pos x="connsiteX0" y="connsiteY0"/>
                  </a:cxn>
                  <a:cxn ang="0">
                    <a:pos x="connsiteX1" y="connsiteY1"/>
                  </a:cxn>
                  <a:cxn ang="0">
                    <a:pos x="connsiteX2" y="connsiteY2"/>
                  </a:cxn>
                </a:cxnLst>
                <a:rect l="l" t="t" r="r" b="b"/>
                <a:pathLst>
                  <a:path w="2101354" h="503562">
                    <a:moveTo>
                      <a:pt x="0" y="0"/>
                    </a:moveTo>
                    <a:cubicBezTo>
                      <a:pt x="431592" y="33727"/>
                      <a:pt x="505745" y="488539"/>
                      <a:pt x="855971" y="503021"/>
                    </a:cubicBezTo>
                    <a:cubicBezTo>
                      <a:pt x="1206197" y="517503"/>
                      <a:pt x="1959572" y="238044"/>
                      <a:pt x="2101354" y="86894"/>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Freeform 179">
                <a:extLst>
                  <a:ext uri="{FF2B5EF4-FFF2-40B4-BE49-F238E27FC236}">
                    <a16:creationId xmlns:a16="http://schemas.microsoft.com/office/drawing/2014/main" id="{3FE3EF78-BD7C-784B-A0DE-CB91F6870C94}"/>
                  </a:ext>
                </a:extLst>
              </p:cNvPr>
              <p:cNvSpPr/>
              <p:nvPr/>
            </p:nvSpPr>
            <p:spPr>
              <a:xfrm>
                <a:off x="5085347" y="2609960"/>
                <a:ext cx="2140172" cy="389913"/>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1909935"/>
                  <a:gd name="connsiteY0" fmla="*/ 328787 h 431329"/>
                  <a:gd name="connsiteX1" fmla="*/ 664552 w 1909935"/>
                  <a:gd name="connsiteY1" fmla="*/ 416127 h 431329"/>
                  <a:gd name="connsiteX2" fmla="*/ 1909935 w 1909935"/>
                  <a:gd name="connsiteY2" fmla="*/ 0 h 431329"/>
                  <a:gd name="connsiteX0" fmla="*/ 0 w 1909935"/>
                  <a:gd name="connsiteY0" fmla="*/ 328787 h 357413"/>
                  <a:gd name="connsiteX1" fmla="*/ 779404 w 1909935"/>
                  <a:gd name="connsiteY1" fmla="*/ 319630 h 357413"/>
                  <a:gd name="connsiteX2" fmla="*/ 1909935 w 1909935"/>
                  <a:gd name="connsiteY2" fmla="*/ 0 h 357413"/>
                  <a:gd name="connsiteX0" fmla="*/ 0 w 1756800"/>
                  <a:gd name="connsiteY0" fmla="*/ 17235 h 248451"/>
                  <a:gd name="connsiteX1" fmla="*/ 779404 w 1756800"/>
                  <a:gd name="connsiteY1" fmla="*/ 8078 h 248451"/>
                  <a:gd name="connsiteX2" fmla="*/ 1756800 w 1756800"/>
                  <a:gd name="connsiteY2" fmla="*/ 208049 h 248451"/>
                  <a:gd name="connsiteX0" fmla="*/ 0 w 1756800"/>
                  <a:gd name="connsiteY0" fmla="*/ 17235 h 208049"/>
                  <a:gd name="connsiteX1" fmla="*/ 779404 w 1756800"/>
                  <a:gd name="connsiteY1" fmla="*/ 8078 h 208049"/>
                  <a:gd name="connsiteX2" fmla="*/ 1756800 w 1756800"/>
                  <a:gd name="connsiteY2" fmla="*/ 208049 h 208049"/>
                  <a:gd name="connsiteX0" fmla="*/ 0 w 1775943"/>
                  <a:gd name="connsiteY0" fmla="*/ 23624 h 207015"/>
                  <a:gd name="connsiteX1" fmla="*/ 798547 w 1775943"/>
                  <a:gd name="connsiteY1" fmla="*/ 7044 h 207015"/>
                  <a:gd name="connsiteX2" fmla="*/ 1775943 w 1775943"/>
                  <a:gd name="connsiteY2" fmla="*/ 207015 h 207015"/>
                  <a:gd name="connsiteX0" fmla="*/ 0 w 1775943"/>
                  <a:gd name="connsiteY0" fmla="*/ 29951 h 213342"/>
                  <a:gd name="connsiteX1" fmla="*/ 798547 w 1775943"/>
                  <a:gd name="connsiteY1" fmla="*/ 13371 h 213342"/>
                  <a:gd name="connsiteX2" fmla="*/ 1775943 w 1775943"/>
                  <a:gd name="connsiteY2" fmla="*/ 213342 h 213342"/>
                  <a:gd name="connsiteX0" fmla="*/ 0 w 1788704"/>
                  <a:gd name="connsiteY0" fmla="*/ 20674 h 218911"/>
                  <a:gd name="connsiteX1" fmla="*/ 811308 w 1788704"/>
                  <a:gd name="connsiteY1" fmla="*/ 18940 h 218911"/>
                  <a:gd name="connsiteX2" fmla="*/ 1788704 w 1788704"/>
                  <a:gd name="connsiteY2" fmla="*/ 218911 h 218911"/>
                  <a:gd name="connsiteX0" fmla="*/ 0 w 1890794"/>
                  <a:gd name="connsiteY0" fmla="*/ 29952 h 213344"/>
                  <a:gd name="connsiteX1" fmla="*/ 913398 w 1890794"/>
                  <a:gd name="connsiteY1" fmla="*/ 13373 h 213344"/>
                  <a:gd name="connsiteX2" fmla="*/ 1890794 w 1890794"/>
                  <a:gd name="connsiteY2" fmla="*/ 213344 h 213344"/>
                  <a:gd name="connsiteX0" fmla="*/ 0 w 1890794"/>
                  <a:gd name="connsiteY0" fmla="*/ 25056 h 215871"/>
                  <a:gd name="connsiteX1" fmla="*/ 913398 w 1890794"/>
                  <a:gd name="connsiteY1" fmla="*/ 15900 h 215871"/>
                  <a:gd name="connsiteX2" fmla="*/ 1890794 w 1890794"/>
                  <a:gd name="connsiteY2" fmla="*/ 215871 h 215871"/>
                  <a:gd name="connsiteX0" fmla="*/ 0 w 1539860"/>
                  <a:gd name="connsiteY0" fmla="*/ 11234 h 231740"/>
                  <a:gd name="connsiteX1" fmla="*/ 562464 w 1539860"/>
                  <a:gd name="connsiteY1" fmla="*/ 31769 h 231740"/>
                  <a:gd name="connsiteX2" fmla="*/ 1539860 w 1539860"/>
                  <a:gd name="connsiteY2" fmla="*/ 231740 h 231740"/>
                  <a:gd name="connsiteX0" fmla="*/ 0 w 1482434"/>
                  <a:gd name="connsiteY0" fmla="*/ 1871 h 363411"/>
                  <a:gd name="connsiteX1" fmla="*/ 505038 w 1482434"/>
                  <a:gd name="connsiteY1" fmla="*/ 163440 h 363411"/>
                  <a:gd name="connsiteX2" fmla="*/ 1482434 w 1482434"/>
                  <a:gd name="connsiteY2" fmla="*/ 363411 h 363411"/>
                  <a:gd name="connsiteX0" fmla="*/ 0 w 1482434"/>
                  <a:gd name="connsiteY0" fmla="*/ 0 h 361540"/>
                  <a:gd name="connsiteX1" fmla="*/ 505038 w 1482434"/>
                  <a:gd name="connsiteY1" fmla="*/ 161569 h 361540"/>
                  <a:gd name="connsiteX2" fmla="*/ 1482434 w 1482434"/>
                  <a:gd name="connsiteY2" fmla="*/ 361540 h 361540"/>
                </a:gdLst>
                <a:ahLst/>
                <a:cxnLst>
                  <a:cxn ang="0">
                    <a:pos x="connsiteX0" y="connsiteY0"/>
                  </a:cxn>
                  <a:cxn ang="0">
                    <a:pos x="connsiteX1" y="connsiteY1"/>
                  </a:cxn>
                  <a:cxn ang="0">
                    <a:pos x="connsiteX2" y="connsiteY2"/>
                  </a:cxn>
                </a:cxnLst>
                <a:rect l="l" t="t" r="r" b="b"/>
                <a:pathLst>
                  <a:path w="1482434" h="361540">
                    <a:moveTo>
                      <a:pt x="0" y="0"/>
                    </a:moveTo>
                    <a:cubicBezTo>
                      <a:pt x="342263" y="219299"/>
                      <a:pt x="257966" y="101312"/>
                      <a:pt x="505038" y="161569"/>
                    </a:cubicBezTo>
                    <a:cubicBezTo>
                      <a:pt x="752110" y="221826"/>
                      <a:pt x="1251323" y="334541"/>
                      <a:pt x="1482434" y="361540"/>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Freeform 180">
                <a:extLst>
                  <a:ext uri="{FF2B5EF4-FFF2-40B4-BE49-F238E27FC236}">
                    <a16:creationId xmlns:a16="http://schemas.microsoft.com/office/drawing/2014/main" id="{B0DBC165-2B53-B741-915D-61FE1C600329}"/>
                  </a:ext>
                </a:extLst>
              </p:cNvPr>
              <p:cNvSpPr/>
              <p:nvPr/>
            </p:nvSpPr>
            <p:spPr>
              <a:xfrm>
                <a:off x="5053263" y="2604964"/>
                <a:ext cx="2182248" cy="1002139"/>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1909935"/>
                  <a:gd name="connsiteY0" fmla="*/ 328787 h 431329"/>
                  <a:gd name="connsiteX1" fmla="*/ 664552 w 1909935"/>
                  <a:gd name="connsiteY1" fmla="*/ 416127 h 431329"/>
                  <a:gd name="connsiteX2" fmla="*/ 1909935 w 1909935"/>
                  <a:gd name="connsiteY2" fmla="*/ 0 h 431329"/>
                  <a:gd name="connsiteX0" fmla="*/ 0 w 1909935"/>
                  <a:gd name="connsiteY0" fmla="*/ 328787 h 357413"/>
                  <a:gd name="connsiteX1" fmla="*/ 779404 w 1909935"/>
                  <a:gd name="connsiteY1" fmla="*/ 319630 h 357413"/>
                  <a:gd name="connsiteX2" fmla="*/ 1909935 w 1909935"/>
                  <a:gd name="connsiteY2" fmla="*/ 0 h 357413"/>
                  <a:gd name="connsiteX0" fmla="*/ 0 w 1756800"/>
                  <a:gd name="connsiteY0" fmla="*/ 17235 h 248451"/>
                  <a:gd name="connsiteX1" fmla="*/ 779404 w 1756800"/>
                  <a:gd name="connsiteY1" fmla="*/ 8078 h 248451"/>
                  <a:gd name="connsiteX2" fmla="*/ 1756800 w 1756800"/>
                  <a:gd name="connsiteY2" fmla="*/ 208049 h 248451"/>
                  <a:gd name="connsiteX0" fmla="*/ 0 w 1756800"/>
                  <a:gd name="connsiteY0" fmla="*/ 17235 h 208049"/>
                  <a:gd name="connsiteX1" fmla="*/ 779404 w 1756800"/>
                  <a:gd name="connsiteY1" fmla="*/ 8078 h 208049"/>
                  <a:gd name="connsiteX2" fmla="*/ 1756800 w 1756800"/>
                  <a:gd name="connsiteY2" fmla="*/ 208049 h 208049"/>
                  <a:gd name="connsiteX0" fmla="*/ 0 w 1775943"/>
                  <a:gd name="connsiteY0" fmla="*/ 23624 h 207015"/>
                  <a:gd name="connsiteX1" fmla="*/ 798547 w 1775943"/>
                  <a:gd name="connsiteY1" fmla="*/ 7044 h 207015"/>
                  <a:gd name="connsiteX2" fmla="*/ 1775943 w 1775943"/>
                  <a:gd name="connsiteY2" fmla="*/ 207015 h 207015"/>
                  <a:gd name="connsiteX0" fmla="*/ 0 w 1775943"/>
                  <a:gd name="connsiteY0" fmla="*/ 29951 h 213342"/>
                  <a:gd name="connsiteX1" fmla="*/ 798547 w 1775943"/>
                  <a:gd name="connsiteY1" fmla="*/ 13371 h 213342"/>
                  <a:gd name="connsiteX2" fmla="*/ 1775943 w 1775943"/>
                  <a:gd name="connsiteY2" fmla="*/ 213342 h 213342"/>
                  <a:gd name="connsiteX0" fmla="*/ 0 w 1788704"/>
                  <a:gd name="connsiteY0" fmla="*/ 20674 h 218911"/>
                  <a:gd name="connsiteX1" fmla="*/ 811308 w 1788704"/>
                  <a:gd name="connsiteY1" fmla="*/ 18940 h 218911"/>
                  <a:gd name="connsiteX2" fmla="*/ 1788704 w 1788704"/>
                  <a:gd name="connsiteY2" fmla="*/ 218911 h 218911"/>
                  <a:gd name="connsiteX0" fmla="*/ 0 w 1890794"/>
                  <a:gd name="connsiteY0" fmla="*/ 29952 h 213344"/>
                  <a:gd name="connsiteX1" fmla="*/ 913398 w 1890794"/>
                  <a:gd name="connsiteY1" fmla="*/ 13373 h 213344"/>
                  <a:gd name="connsiteX2" fmla="*/ 1890794 w 1890794"/>
                  <a:gd name="connsiteY2" fmla="*/ 213344 h 213344"/>
                  <a:gd name="connsiteX0" fmla="*/ 0 w 1890794"/>
                  <a:gd name="connsiteY0" fmla="*/ 25056 h 215871"/>
                  <a:gd name="connsiteX1" fmla="*/ 913398 w 1890794"/>
                  <a:gd name="connsiteY1" fmla="*/ 15900 h 215871"/>
                  <a:gd name="connsiteX2" fmla="*/ 1890794 w 1890794"/>
                  <a:gd name="connsiteY2" fmla="*/ 215871 h 215871"/>
                  <a:gd name="connsiteX0" fmla="*/ 0 w 1584524"/>
                  <a:gd name="connsiteY0" fmla="*/ 1788 h 370751"/>
                  <a:gd name="connsiteX1" fmla="*/ 607128 w 1584524"/>
                  <a:gd name="connsiteY1" fmla="*/ 170780 h 370751"/>
                  <a:gd name="connsiteX2" fmla="*/ 1584524 w 1584524"/>
                  <a:gd name="connsiteY2" fmla="*/ 370751 h 370751"/>
                  <a:gd name="connsiteX0" fmla="*/ 0 w 1463292"/>
                  <a:gd name="connsiteY0" fmla="*/ 3770 h 847795"/>
                  <a:gd name="connsiteX1" fmla="*/ 607128 w 1463292"/>
                  <a:gd name="connsiteY1" fmla="*/ 172762 h 847795"/>
                  <a:gd name="connsiteX2" fmla="*/ 1463292 w 1463292"/>
                  <a:gd name="connsiteY2" fmla="*/ 847795 h 847795"/>
                  <a:gd name="connsiteX0" fmla="*/ 0 w 1463292"/>
                  <a:gd name="connsiteY0" fmla="*/ 2667 h 846692"/>
                  <a:gd name="connsiteX1" fmla="*/ 741122 w 1463292"/>
                  <a:gd name="connsiteY1" fmla="*/ 201350 h 846692"/>
                  <a:gd name="connsiteX2" fmla="*/ 1463292 w 1463292"/>
                  <a:gd name="connsiteY2" fmla="*/ 846692 h 846692"/>
                  <a:gd name="connsiteX0" fmla="*/ 0 w 1463292"/>
                  <a:gd name="connsiteY0" fmla="*/ 3698 h 847723"/>
                  <a:gd name="connsiteX1" fmla="*/ 741122 w 1463292"/>
                  <a:gd name="connsiteY1" fmla="*/ 202381 h 847723"/>
                  <a:gd name="connsiteX2" fmla="*/ 1463292 w 1463292"/>
                  <a:gd name="connsiteY2" fmla="*/ 847723 h 847723"/>
                  <a:gd name="connsiteX0" fmla="*/ 0 w 1476053"/>
                  <a:gd name="connsiteY0" fmla="*/ 3048 h 832227"/>
                  <a:gd name="connsiteX1" fmla="*/ 753883 w 1476053"/>
                  <a:gd name="connsiteY1" fmla="*/ 186885 h 832227"/>
                  <a:gd name="connsiteX2" fmla="*/ 1476053 w 1476053"/>
                  <a:gd name="connsiteY2" fmla="*/ 832227 h 832227"/>
                  <a:gd name="connsiteX0" fmla="*/ 0 w 1501575"/>
                  <a:gd name="connsiteY0" fmla="*/ 1161 h 993642"/>
                  <a:gd name="connsiteX1" fmla="*/ 779405 w 1501575"/>
                  <a:gd name="connsiteY1" fmla="*/ 348300 h 993642"/>
                  <a:gd name="connsiteX2" fmla="*/ 1501575 w 1501575"/>
                  <a:gd name="connsiteY2" fmla="*/ 993642 h 993642"/>
                  <a:gd name="connsiteX0" fmla="*/ 0 w 1501575"/>
                  <a:gd name="connsiteY0" fmla="*/ 0 h 992481"/>
                  <a:gd name="connsiteX1" fmla="*/ 779405 w 1501575"/>
                  <a:gd name="connsiteY1" fmla="*/ 347139 h 992481"/>
                  <a:gd name="connsiteX2" fmla="*/ 1501575 w 1501575"/>
                  <a:gd name="connsiteY2" fmla="*/ 992481 h 992481"/>
                </a:gdLst>
                <a:ahLst/>
                <a:cxnLst>
                  <a:cxn ang="0">
                    <a:pos x="connsiteX0" y="connsiteY0"/>
                  </a:cxn>
                  <a:cxn ang="0">
                    <a:pos x="connsiteX1" y="connsiteY1"/>
                  </a:cxn>
                  <a:cxn ang="0">
                    <a:pos x="connsiteX2" y="connsiteY2"/>
                  </a:cxn>
                </a:cxnLst>
                <a:rect l="l" t="t" r="r" b="b"/>
                <a:pathLst>
                  <a:path w="1501575" h="992481">
                    <a:moveTo>
                      <a:pt x="0" y="0"/>
                    </a:moveTo>
                    <a:cubicBezTo>
                      <a:pt x="412450" y="248990"/>
                      <a:pt x="529143" y="181726"/>
                      <a:pt x="779405" y="347139"/>
                    </a:cubicBezTo>
                    <a:cubicBezTo>
                      <a:pt x="1029667" y="512552"/>
                      <a:pt x="1270464" y="965482"/>
                      <a:pt x="1501575" y="992481"/>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114A0116-2033-D04A-9809-4B675BF4243F}"/>
                  </a:ext>
                </a:extLst>
              </p:cNvPr>
              <p:cNvSpPr/>
              <p:nvPr/>
            </p:nvSpPr>
            <p:spPr>
              <a:xfrm>
                <a:off x="5037222" y="2599965"/>
                <a:ext cx="2208282" cy="1766637"/>
              </a:xfrm>
              <a:custGeom>
                <a:avLst/>
                <a:gdLst>
                  <a:gd name="connsiteX0" fmla="*/ 0 w 1154243"/>
                  <a:gd name="connsiteY0" fmla="*/ 0 h 1727910"/>
                  <a:gd name="connsiteX1" fmla="*/ 202367 w 1154243"/>
                  <a:gd name="connsiteY1" fmla="*/ 1139252 h 1727910"/>
                  <a:gd name="connsiteX2" fmla="*/ 712033 w 1154243"/>
                  <a:gd name="connsiteY2" fmla="*/ 1716373 h 1727910"/>
                  <a:gd name="connsiteX3" fmla="*/ 1154243 w 1154243"/>
                  <a:gd name="connsiteY3" fmla="*/ 1469036 h 1727910"/>
                  <a:gd name="connsiteX0" fmla="*/ 0 w 1199213"/>
                  <a:gd name="connsiteY0" fmla="*/ 0 h 1717836"/>
                  <a:gd name="connsiteX1" fmla="*/ 202367 w 1199213"/>
                  <a:gd name="connsiteY1" fmla="*/ 1139252 h 1717836"/>
                  <a:gd name="connsiteX2" fmla="*/ 712033 w 1199213"/>
                  <a:gd name="connsiteY2" fmla="*/ 1716373 h 1717836"/>
                  <a:gd name="connsiteX3" fmla="*/ 1199213 w 1199213"/>
                  <a:gd name="connsiteY3" fmla="*/ 1289154 h 1717836"/>
                  <a:gd name="connsiteX0" fmla="*/ 0 w 1465797"/>
                  <a:gd name="connsiteY0" fmla="*/ 387433 h 2178053"/>
                  <a:gd name="connsiteX1" fmla="*/ 1454046 w 1465797"/>
                  <a:gd name="connsiteY1" fmla="*/ 50153 h 2178053"/>
                  <a:gd name="connsiteX2" fmla="*/ 712033 w 1465797"/>
                  <a:gd name="connsiteY2" fmla="*/ 2103806 h 2178053"/>
                  <a:gd name="connsiteX3" fmla="*/ 1199213 w 1465797"/>
                  <a:gd name="connsiteY3" fmla="*/ 1676587 h 2178053"/>
                  <a:gd name="connsiteX0" fmla="*/ 0 w 1465797"/>
                  <a:gd name="connsiteY0" fmla="*/ 546413 h 2164646"/>
                  <a:gd name="connsiteX1" fmla="*/ 1454046 w 1465797"/>
                  <a:gd name="connsiteY1" fmla="*/ 36746 h 2164646"/>
                  <a:gd name="connsiteX2" fmla="*/ 712033 w 1465797"/>
                  <a:gd name="connsiteY2" fmla="*/ 2090399 h 2164646"/>
                  <a:gd name="connsiteX3" fmla="*/ 1199213 w 1465797"/>
                  <a:gd name="connsiteY3" fmla="*/ 1663180 h 2164646"/>
                  <a:gd name="connsiteX0" fmla="*/ 0 w 1465797"/>
                  <a:gd name="connsiteY0" fmla="*/ 560573 h 2178806"/>
                  <a:gd name="connsiteX1" fmla="*/ 1454046 w 1465797"/>
                  <a:gd name="connsiteY1" fmla="*/ 50906 h 2178806"/>
                  <a:gd name="connsiteX2" fmla="*/ 712033 w 1465797"/>
                  <a:gd name="connsiteY2" fmla="*/ 2104559 h 2178806"/>
                  <a:gd name="connsiteX3" fmla="*/ 1199213 w 1465797"/>
                  <a:gd name="connsiteY3" fmla="*/ 1677340 h 2178806"/>
                  <a:gd name="connsiteX0" fmla="*/ 0 w 2390931"/>
                  <a:gd name="connsiteY0" fmla="*/ 1326630 h 2877477"/>
                  <a:gd name="connsiteX1" fmla="*/ 1454046 w 2390931"/>
                  <a:gd name="connsiteY1" fmla="*/ 816963 h 2877477"/>
                  <a:gd name="connsiteX2" fmla="*/ 712033 w 2390931"/>
                  <a:gd name="connsiteY2" fmla="*/ 2870616 h 2877477"/>
                  <a:gd name="connsiteX3" fmla="*/ 2390931 w 2390931"/>
                  <a:gd name="connsiteY3" fmla="*/ 0 h 2877477"/>
                  <a:gd name="connsiteX0" fmla="*/ 0 w 2390931"/>
                  <a:gd name="connsiteY0" fmla="*/ 1326630 h 1328934"/>
                  <a:gd name="connsiteX1" fmla="*/ 1454046 w 2390931"/>
                  <a:gd name="connsiteY1" fmla="*/ 816963 h 1328934"/>
                  <a:gd name="connsiteX2" fmla="*/ 1791325 w 2390931"/>
                  <a:gd name="connsiteY2" fmla="*/ 539645 h 1328934"/>
                  <a:gd name="connsiteX3" fmla="*/ 2390931 w 2390931"/>
                  <a:gd name="connsiteY3" fmla="*/ 0 h 1328934"/>
                  <a:gd name="connsiteX0" fmla="*/ 0 w 2390931"/>
                  <a:gd name="connsiteY0" fmla="*/ 1326630 h 1328630"/>
                  <a:gd name="connsiteX1" fmla="*/ 1379095 w 2390931"/>
                  <a:gd name="connsiteY1" fmla="*/ 749507 h 1328630"/>
                  <a:gd name="connsiteX2" fmla="*/ 1791325 w 2390931"/>
                  <a:gd name="connsiteY2" fmla="*/ 539645 h 1328630"/>
                  <a:gd name="connsiteX3" fmla="*/ 2390931 w 2390931"/>
                  <a:gd name="connsiteY3" fmla="*/ 0 h 1328630"/>
                  <a:gd name="connsiteX0" fmla="*/ 0 w 2390931"/>
                  <a:gd name="connsiteY0" fmla="*/ 1326630 h 1328690"/>
                  <a:gd name="connsiteX1" fmla="*/ 1379095 w 2390931"/>
                  <a:gd name="connsiteY1" fmla="*/ 749507 h 1328690"/>
                  <a:gd name="connsiteX2" fmla="*/ 1791325 w 2390931"/>
                  <a:gd name="connsiteY2" fmla="*/ 539645 h 1328690"/>
                  <a:gd name="connsiteX3" fmla="*/ 2390931 w 2390931"/>
                  <a:gd name="connsiteY3" fmla="*/ 0 h 1328690"/>
                  <a:gd name="connsiteX0" fmla="*/ 0 w 2390931"/>
                  <a:gd name="connsiteY0" fmla="*/ 1326630 h 1328645"/>
                  <a:gd name="connsiteX1" fmla="*/ 1379095 w 2390931"/>
                  <a:gd name="connsiteY1" fmla="*/ 749507 h 1328645"/>
                  <a:gd name="connsiteX2" fmla="*/ 1783830 w 2390931"/>
                  <a:gd name="connsiteY2" fmla="*/ 517160 h 1328645"/>
                  <a:gd name="connsiteX3" fmla="*/ 2390931 w 2390931"/>
                  <a:gd name="connsiteY3" fmla="*/ 0 h 1328645"/>
                  <a:gd name="connsiteX0" fmla="*/ 0 w 2390931"/>
                  <a:gd name="connsiteY0" fmla="*/ 1326630 h 1328994"/>
                  <a:gd name="connsiteX1" fmla="*/ 1409076 w 2390931"/>
                  <a:gd name="connsiteY1" fmla="*/ 824458 h 1328994"/>
                  <a:gd name="connsiteX2" fmla="*/ 1783830 w 2390931"/>
                  <a:gd name="connsiteY2" fmla="*/ 517160 h 1328994"/>
                  <a:gd name="connsiteX3" fmla="*/ 2390931 w 2390931"/>
                  <a:gd name="connsiteY3" fmla="*/ 0 h 1328994"/>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783830 w 2390931"/>
                  <a:gd name="connsiteY1" fmla="*/ 517160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528998 w 2390931"/>
                  <a:gd name="connsiteY1" fmla="*/ 809468 h 1326630"/>
                  <a:gd name="connsiteX2" fmla="*/ 2390931 w 2390931"/>
                  <a:gd name="connsiteY2" fmla="*/ 0 h 1326630"/>
                  <a:gd name="connsiteX0" fmla="*/ 0 w 2390931"/>
                  <a:gd name="connsiteY0" fmla="*/ 1326630 h 1326630"/>
                  <a:gd name="connsiteX1" fmla="*/ 1439057 w 2390931"/>
                  <a:gd name="connsiteY1" fmla="*/ 869428 h 1326630"/>
                  <a:gd name="connsiteX2" fmla="*/ 2390931 w 2390931"/>
                  <a:gd name="connsiteY2" fmla="*/ 0 h 1326630"/>
                  <a:gd name="connsiteX0" fmla="*/ 0 w 2031167"/>
                  <a:gd name="connsiteY0" fmla="*/ 996846 h 996846"/>
                  <a:gd name="connsiteX1" fmla="*/ 1079293 w 2031167"/>
                  <a:gd name="connsiteY1" fmla="*/ 869428 h 996846"/>
                  <a:gd name="connsiteX2" fmla="*/ 2031167 w 2031167"/>
                  <a:gd name="connsiteY2" fmla="*/ 0 h 996846"/>
                  <a:gd name="connsiteX0" fmla="*/ 0 w 2031167"/>
                  <a:gd name="connsiteY0" fmla="*/ 996846 h 1015737"/>
                  <a:gd name="connsiteX1" fmla="*/ 1079293 w 2031167"/>
                  <a:gd name="connsiteY1" fmla="*/ 869428 h 1015737"/>
                  <a:gd name="connsiteX2" fmla="*/ 2031167 w 2031167"/>
                  <a:gd name="connsiteY2" fmla="*/ 0 h 1015737"/>
                  <a:gd name="connsiteX0" fmla="*/ 0 w 2031167"/>
                  <a:gd name="connsiteY0" fmla="*/ 996846 h 1007039"/>
                  <a:gd name="connsiteX1" fmla="*/ 1079293 w 2031167"/>
                  <a:gd name="connsiteY1" fmla="*/ 816962 h 1007039"/>
                  <a:gd name="connsiteX2" fmla="*/ 2031167 w 2031167"/>
                  <a:gd name="connsiteY2" fmla="*/ 0 h 1007039"/>
                  <a:gd name="connsiteX0" fmla="*/ 0 w 2350198"/>
                  <a:gd name="connsiteY0" fmla="*/ 447553 h 452737"/>
                  <a:gd name="connsiteX1" fmla="*/ 1079293 w 2350198"/>
                  <a:gd name="connsiteY1" fmla="*/ 267669 h 452737"/>
                  <a:gd name="connsiteX2" fmla="*/ 2350198 w 2350198"/>
                  <a:gd name="connsiteY2" fmla="*/ 0 h 452737"/>
                  <a:gd name="connsiteX0" fmla="*/ 0 w 2350198"/>
                  <a:gd name="connsiteY0" fmla="*/ 447553 h 472886"/>
                  <a:gd name="connsiteX1" fmla="*/ 1104815 w 2350198"/>
                  <a:gd name="connsiteY1" fmla="*/ 416127 h 472886"/>
                  <a:gd name="connsiteX2" fmla="*/ 2350198 w 2350198"/>
                  <a:gd name="connsiteY2" fmla="*/ 0 h 472886"/>
                  <a:gd name="connsiteX0" fmla="*/ 0 w 1909935"/>
                  <a:gd name="connsiteY0" fmla="*/ 328787 h 431329"/>
                  <a:gd name="connsiteX1" fmla="*/ 664552 w 1909935"/>
                  <a:gd name="connsiteY1" fmla="*/ 416127 h 431329"/>
                  <a:gd name="connsiteX2" fmla="*/ 1909935 w 1909935"/>
                  <a:gd name="connsiteY2" fmla="*/ 0 h 431329"/>
                  <a:gd name="connsiteX0" fmla="*/ 0 w 1909935"/>
                  <a:gd name="connsiteY0" fmla="*/ 328787 h 357413"/>
                  <a:gd name="connsiteX1" fmla="*/ 779404 w 1909935"/>
                  <a:gd name="connsiteY1" fmla="*/ 319630 h 357413"/>
                  <a:gd name="connsiteX2" fmla="*/ 1909935 w 1909935"/>
                  <a:gd name="connsiteY2" fmla="*/ 0 h 357413"/>
                  <a:gd name="connsiteX0" fmla="*/ 0 w 1756800"/>
                  <a:gd name="connsiteY0" fmla="*/ 17235 h 248451"/>
                  <a:gd name="connsiteX1" fmla="*/ 779404 w 1756800"/>
                  <a:gd name="connsiteY1" fmla="*/ 8078 h 248451"/>
                  <a:gd name="connsiteX2" fmla="*/ 1756800 w 1756800"/>
                  <a:gd name="connsiteY2" fmla="*/ 208049 h 248451"/>
                  <a:gd name="connsiteX0" fmla="*/ 0 w 1756800"/>
                  <a:gd name="connsiteY0" fmla="*/ 17235 h 208049"/>
                  <a:gd name="connsiteX1" fmla="*/ 779404 w 1756800"/>
                  <a:gd name="connsiteY1" fmla="*/ 8078 h 208049"/>
                  <a:gd name="connsiteX2" fmla="*/ 1756800 w 1756800"/>
                  <a:gd name="connsiteY2" fmla="*/ 208049 h 208049"/>
                  <a:gd name="connsiteX0" fmla="*/ 0 w 1775943"/>
                  <a:gd name="connsiteY0" fmla="*/ 23624 h 207015"/>
                  <a:gd name="connsiteX1" fmla="*/ 798547 w 1775943"/>
                  <a:gd name="connsiteY1" fmla="*/ 7044 h 207015"/>
                  <a:gd name="connsiteX2" fmla="*/ 1775943 w 1775943"/>
                  <a:gd name="connsiteY2" fmla="*/ 207015 h 207015"/>
                  <a:gd name="connsiteX0" fmla="*/ 0 w 1775943"/>
                  <a:gd name="connsiteY0" fmla="*/ 29951 h 213342"/>
                  <a:gd name="connsiteX1" fmla="*/ 798547 w 1775943"/>
                  <a:gd name="connsiteY1" fmla="*/ 13371 h 213342"/>
                  <a:gd name="connsiteX2" fmla="*/ 1775943 w 1775943"/>
                  <a:gd name="connsiteY2" fmla="*/ 213342 h 213342"/>
                  <a:gd name="connsiteX0" fmla="*/ 0 w 1788704"/>
                  <a:gd name="connsiteY0" fmla="*/ 20674 h 218911"/>
                  <a:gd name="connsiteX1" fmla="*/ 811308 w 1788704"/>
                  <a:gd name="connsiteY1" fmla="*/ 18940 h 218911"/>
                  <a:gd name="connsiteX2" fmla="*/ 1788704 w 1788704"/>
                  <a:gd name="connsiteY2" fmla="*/ 218911 h 218911"/>
                  <a:gd name="connsiteX0" fmla="*/ 0 w 1890794"/>
                  <a:gd name="connsiteY0" fmla="*/ 29952 h 213344"/>
                  <a:gd name="connsiteX1" fmla="*/ 913398 w 1890794"/>
                  <a:gd name="connsiteY1" fmla="*/ 13373 h 213344"/>
                  <a:gd name="connsiteX2" fmla="*/ 1890794 w 1890794"/>
                  <a:gd name="connsiteY2" fmla="*/ 213344 h 213344"/>
                  <a:gd name="connsiteX0" fmla="*/ 0 w 1890794"/>
                  <a:gd name="connsiteY0" fmla="*/ 25056 h 215871"/>
                  <a:gd name="connsiteX1" fmla="*/ 913398 w 1890794"/>
                  <a:gd name="connsiteY1" fmla="*/ 15900 h 215871"/>
                  <a:gd name="connsiteX2" fmla="*/ 1890794 w 1890794"/>
                  <a:gd name="connsiteY2" fmla="*/ 215871 h 215871"/>
                  <a:gd name="connsiteX0" fmla="*/ 0 w 1584524"/>
                  <a:gd name="connsiteY0" fmla="*/ 1788 h 370751"/>
                  <a:gd name="connsiteX1" fmla="*/ 607128 w 1584524"/>
                  <a:gd name="connsiteY1" fmla="*/ 170780 h 370751"/>
                  <a:gd name="connsiteX2" fmla="*/ 1584524 w 1584524"/>
                  <a:gd name="connsiteY2" fmla="*/ 370751 h 370751"/>
                  <a:gd name="connsiteX0" fmla="*/ 0 w 1463292"/>
                  <a:gd name="connsiteY0" fmla="*/ 3770 h 847795"/>
                  <a:gd name="connsiteX1" fmla="*/ 607128 w 1463292"/>
                  <a:gd name="connsiteY1" fmla="*/ 172762 h 847795"/>
                  <a:gd name="connsiteX2" fmla="*/ 1463292 w 1463292"/>
                  <a:gd name="connsiteY2" fmla="*/ 847795 h 847795"/>
                  <a:gd name="connsiteX0" fmla="*/ 0 w 1463292"/>
                  <a:gd name="connsiteY0" fmla="*/ 2667 h 846692"/>
                  <a:gd name="connsiteX1" fmla="*/ 741122 w 1463292"/>
                  <a:gd name="connsiteY1" fmla="*/ 201350 h 846692"/>
                  <a:gd name="connsiteX2" fmla="*/ 1463292 w 1463292"/>
                  <a:gd name="connsiteY2" fmla="*/ 846692 h 846692"/>
                  <a:gd name="connsiteX0" fmla="*/ 0 w 1463292"/>
                  <a:gd name="connsiteY0" fmla="*/ 3698 h 847723"/>
                  <a:gd name="connsiteX1" fmla="*/ 741122 w 1463292"/>
                  <a:gd name="connsiteY1" fmla="*/ 202381 h 847723"/>
                  <a:gd name="connsiteX2" fmla="*/ 1463292 w 1463292"/>
                  <a:gd name="connsiteY2" fmla="*/ 847723 h 847723"/>
                  <a:gd name="connsiteX0" fmla="*/ 0 w 1476053"/>
                  <a:gd name="connsiteY0" fmla="*/ 3048 h 832227"/>
                  <a:gd name="connsiteX1" fmla="*/ 753883 w 1476053"/>
                  <a:gd name="connsiteY1" fmla="*/ 186885 h 832227"/>
                  <a:gd name="connsiteX2" fmla="*/ 1476053 w 1476053"/>
                  <a:gd name="connsiteY2" fmla="*/ 832227 h 832227"/>
                  <a:gd name="connsiteX0" fmla="*/ 0 w 1616427"/>
                  <a:gd name="connsiteY0" fmla="*/ 1196 h 986255"/>
                  <a:gd name="connsiteX1" fmla="*/ 894257 w 1616427"/>
                  <a:gd name="connsiteY1" fmla="*/ 340913 h 986255"/>
                  <a:gd name="connsiteX2" fmla="*/ 1616427 w 1616427"/>
                  <a:gd name="connsiteY2" fmla="*/ 986255 h 986255"/>
                  <a:gd name="connsiteX0" fmla="*/ 0 w 1495195"/>
                  <a:gd name="connsiteY0" fmla="*/ 2199 h 1588509"/>
                  <a:gd name="connsiteX1" fmla="*/ 894257 w 1495195"/>
                  <a:gd name="connsiteY1" fmla="*/ 341916 h 1588509"/>
                  <a:gd name="connsiteX2" fmla="*/ 1495195 w 1495195"/>
                  <a:gd name="connsiteY2" fmla="*/ 1588508 h 1588509"/>
                  <a:gd name="connsiteX0" fmla="*/ 0 w 1495195"/>
                  <a:gd name="connsiteY0" fmla="*/ 565 h 1586874"/>
                  <a:gd name="connsiteX1" fmla="*/ 849593 w 1495195"/>
                  <a:gd name="connsiteY1" fmla="*/ 674311 h 1586874"/>
                  <a:gd name="connsiteX2" fmla="*/ 1495195 w 1495195"/>
                  <a:gd name="connsiteY2" fmla="*/ 1586874 h 1586874"/>
                  <a:gd name="connsiteX0" fmla="*/ 0 w 1507956"/>
                  <a:gd name="connsiteY0" fmla="*/ 431 h 1750043"/>
                  <a:gd name="connsiteX1" fmla="*/ 862354 w 1507956"/>
                  <a:gd name="connsiteY1" fmla="*/ 837480 h 1750043"/>
                  <a:gd name="connsiteX2" fmla="*/ 1507956 w 1507956"/>
                  <a:gd name="connsiteY2" fmla="*/ 1750043 h 1750043"/>
                  <a:gd name="connsiteX0" fmla="*/ 0 w 1507956"/>
                  <a:gd name="connsiteY0" fmla="*/ 0 h 1749612"/>
                  <a:gd name="connsiteX1" fmla="*/ 862354 w 1507956"/>
                  <a:gd name="connsiteY1" fmla="*/ 837049 h 1749612"/>
                  <a:gd name="connsiteX2" fmla="*/ 1507956 w 1507956"/>
                  <a:gd name="connsiteY2" fmla="*/ 1749612 h 1749612"/>
                </a:gdLst>
                <a:ahLst/>
                <a:cxnLst>
                  <a:cxn ang="0">
                    <a:pos x="connsiteX0" y="connsiteY0"/>
                  </a:cxn>
                  <a:cxn ang="0">
                    <a:pos x="connsiteX1" y="connsiteY1"/>
                  </a:cxn>
                  <a:cxn ang="0">
                    <a:pos x="connsiteX2" y="connsiteY2"/>
                  </a:cxn>
                </a:cxnLst>
                <a:rect l="l" t="t" r="r" b="b"/>
                <a:pathLst>
                  <a:path w="1507956" h="1749612">
                    <a:moveTo>
                      <a:pt x="0" y="0"/>
                    </a:moveTo>
                    <a:cubicBezTo>
                      <a:pt x="406070" y="293528"/>
                      <a:pt x="611028" y="545447"/>
                      <a:pt x="862354" y="837049"/>
                    </a:cubicBezTo>
                    <a:cubicBezTo>
                      <a:pt x="1113680" y="1128651"/>
                      <a:pt x="1276845" y="1722613"/>
                      <a:pt x="1507956" y="1749612"/>
                    </a:cubicBezTo>
                  </a:path>
                </a:pathLst>
              </a:custGeom>
              <a:noFill/>
              <a:ln>
                <a:solidFill>
                  <a:srgbClr val="C00000"/>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3" name="TextBox 182">
              <a:extLst>
                <a:ext uri="{FF2B5EF4-FFF2-40B4-BE49-F238E27FC236}">
                  <a16:creationId xmlns:a16="http://schemas.microsoft.com/office/drawing/2014/main" id="{83FE44CB-6544-3440-B0E3-1F8130860736}"/>
                </a:ext>
              </a:extLst>
            </p:cNvPr>
            <p:cNvSpPr txBox="1"/>
            <p:nvPr/>
          </p:nvSpPr>
          <p:spPr>
            <a:xfrm>
              <a:off x="3372125" y="1594614"/>
              <a:ext cx="1708920" cy="461665"/>
            </a:xfrm>
            <a:prstGeom prst="rect">
              <a:avLst/>
            </a:prstGeom>
            <a:noFill/>
          </p:spPr>
          <p:txBody>
            <a:bodyPr wrap="none" lIns="72000" rtlCol="0">
              <a:spAutoFit/>
            </a:bodyPr>
            <a:lstStyle/>
            <a:p>
              <a:r>
                <a:rPr lang="en-US" sz="1200" dirty="0">
                  <a:solidFill>
                    <a:srgbClr val="C00000"/>
                  </a:solidFill>
                </a:rPr>
                <a:t>2: </a:t>
              </a:r>
              <a:r>
                <a:rPr lang="en-US" sz="1200" dirty="0" err="1">
                  <a:solidFill>
                    <a:srgbClr val="C00000"/>
                  </a:solidFill>
                </a:rPr>
                <a:t>hdfs</a:t>
              </a:r>
              <a:r>
                <a:rPr lang="en-US" sz="1200" dirty="0">
                  <a:solidFill>
                    <a:srgbClr val="C00000"/>
                  </a:solidFill>
                </a:rPr>
                <a:t> </a:t>
              </a:r>
              <a:r>
                <a:rPr lang="en-US" sz="1200" dirty="0" err="1">
                  <a:solidFill>
                    <a:srgbClr val="C00000"/>
                  </a:solidFill>
                </a:rPr>
                <a:t>dfs</a:t>
              </a:r>
              <a:r>
                <a:rPr lang="en-US" sz="1200" dirty="0">
                  <a:solidFill>
                    <a:srgbClr val="C00000"/>
                  </a:solidFill>
                </a:rPr>
                <a:t> –put ./</a:t>
              </a:r>
              <a:r>
                <a:rPr lang="en-US" sz="1200" dirty="0" err="1">
                  <a:solidFill>
                    <a:srgbClr val="C00000"/>
                  </a:solidFill>
                </a:rPr>
                <a:t>myfile</a:t>
              </a:r>
              <a:br>
                <a:rPr lang="en-US" sz="1200" dirty="0">
                  <a:solidFill>
                    <a:srgbClr val="C00000"/>
                  </a:solidFill>
                </a:rPr>
              </a:br>
              <a:r>
                <a:rPr lang="en-US" sz="1200" dirty="0">
                  <a:solidFill>
                    <a:srgbClr val="C00000"/>
                  </a:solidFill>
                </a:rPr>
                <a:t>           /user/</a:t>
              </a:r>
              <a:r>
                <a:rPr lang="en-US" sz="1200" dirty="0" err="1">
                  <a:solidFill>
                    <a:srgbClr val="C00000"/>
                  </a:solidFill>
                </a:rPr>
                <a:t>gaspar</a:t>
              </a:r>
              <a:r>
                <a:rPr lang="en-US" sz="1200" dirty="0">
                  <a:solidFill>
                    <a:srgbClr val="C00000"/>
                  </a:solidFill>
                </a:rPr>
                <a:t>/</a:t>
              </a:r>
            </a:p>
          </p:txBody>
        </p:sp>
      </p:grpSp>
      <p:sp>
        <p:nvSpPr>
          <p:cNvPr id="94" name="TextBox 93">
            <a:extLst>
              <a:ext uri="{FF2B5EF4-FFF2-40B4-BE49-F238E27FC236}">
                <a16:creationId xmlns:a16="http://schemas.microsoft.com/office/drawing/2014/main" id="{0375FFFF-6D79-F948-B64D-EEFFE2302B71}"/>
              </a:ext>
            </a:extLst>
          </p:cNvPr>
          <p:cNvSpPr txBox="1"/>
          <p:nvPr/>
        </p:nvSpPr>
        <p:spPr>
          <a:xfrm>
            <a:off x="6220874" y="5381074"/>
            <a:ext cx="3478709" cy="646331"/>
          </a:xfrm>
          <a:prstGeom prst="rect">
            <a:avLst/>
          </a:prstGeom>
          <a:noFill/>
        </p:spPr>
        <p:txBody>
          <a:bodyPr wrap="none" rtlCol="0">
            <a:spAutoFit/>
          </a:bodyPr>
          <a:lstStyle/>
          <a:p>
            <a:r>
              <a:rPr lang="en-US" dirty="0" err="1"/>
              <a:t>Horthonworks</a:t>
            </a:r>
            <a:r>
              <a:rPr lang="en-US" dirty="0"/>
              <a:t> Data Platform (HDP)</a:t>
            </a:r>
          </a:p>
          <a:p>
            <a:r>
              <a:rPr lang="en-US" dirty="0"/>
              <a:t>EPFL – IC cluster</a:t>
            </a:r>
          </a:p>
        </p:txBody>
      </p:sp>
    </p:spTree>
    <p:extLst>
      <p:ext uri="{BB962C8B-B14F-4D97-AF65-F5344CB8AC3E}">
        <p14:creationId xmlns:p14="http://schemas.microsoft.com/office/powerpoint/2010/main" val="420491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63D3BC57-2DA7-FB4B-8276-9D5662CFD623}"/>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b="1" dirty="0"/>
              <a:t>HDFS – under the hood</a:t>
            </a:r>
          </a:p>
        </p:txBody>
      </p:sp>
      <p:pic>
        <p:nvPicPr>
          <p:cNvPr id="1026" name="Picture 2" descr="http://hadoop.apache.org/docs/r1.2.1/images/hdfsarchitecture.gif">
            <a:extLst>
              <a:ext uri="{FF2B5EF4-FFF2-40B4-BE49-F238E27FC236}">
                <a16:creationId xmlns:a16="http://schemas.microsoft.com/office/drawing/2014/main" id="{14E66F9B-CB54-C845-AAD7-1E4DD9204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406" y="985508"/>
            <a:ext cx="6685614" cy="4620357"/>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FD66DD75-D8AC-B446-9B73-CEE515488166}"/>
              </a:ext>
            </a:extLst>
          </p:cNvPr>
          <p:cNvSpPr txBox="1"/>
          <p:nvPr/>
        </p:nvSpPr>
        <p:spPr>
          <a:xfrm>
            <a:off x="219456" y="5742432"/>
            <a:ext cx="9635523" cy="369332"/>
          </a:xfrm>
          <a:prstGeom prst="rect">
            <a:avLst/>
          </a:prstGeom>
          <a:noFill/>
        </p:spPr>
        <p:txBody>
          <a:bodyPr wrap="none" rtlCol="0">
            <a:spAutoFit/>
          </a:bodyPr>
          <a:lstStyle/>
          <a:p>
            <a:r>
              <a:rPr lang="en-US" dirty="0"/>
              <a:t>source: https://</a:t>
            </a:r>
            <a:r>
              <a:rPr lang="en-US" dirty="0" err="1"/>
              <a:t>hadoop.apache.org</a:t>
            </a:r>
            <a:r>
              <a:rPr lang="en-US" dirty="0"/>
              <a:t>/docs/current/</a:t>
            </a:r>
            <a:r>
              <a:rPr lang="en-US" dirty="0" err="1"/>
              <a:t>hadoop</a:t>
            </a:r>
            <a:r>
              <a:rPr lang="en-US" dirty="0"/>
              <a:t>-project-</a:t>
            </a:r>
            <a:r>
              <a:rPr lang="en-US" dirty="0" err="1"/>
              <a:t>dist</a:t>
            </a:r>
            <a:r>
              <a:rPr lang="en-US" dirty="0"/>
              <a:t>/</a:t>
            </a:r>
            <a:r>
              <a:rPr lang="en-US" dirty="0" err="1"/>
              <a:t>hadoop-hdfs</a:t>
            </a:r>
            <a:r>
              <a:rPr lang="en-US" dirty="0"/>
              <a:t>/</a:t>
            </a:r>
            <a:r>
              <a:rPr lang="en-US" dirty="0" err="1"/>
              <a:t>HdfsDesign.html</a:t>
            </a:r>
            <a:endParaRPr lang="en-US" dirty="0"/>
          </a:p>
        </p:txBody>
      </p:sp>
      <p:sp>
        <p:nvSpPr>
          <p:cNvPr id="3" name="TextBox 2">
            <a:extLst>
              <a:ext uri="{FF2B5EF4-FFF2-40B4-BE49-F238E27FC236}">
                <a16:creationId xmlns:a16="http://schemas.microsoft.com/office/drawing/2014/main" id="{A884266A-4F1F-D345-A9BC-14C3D77C2B77}"/>
              </a:ext>
            </a:extLst>
          </p:cNvPr>
          <p:cNvSpPr txBox="1"/>
          <p:nvPr/>
        </p:nvSpPr>
        <p:spPr>
          <a:xfrm>
            <a:off x="5394960" y="4956048"/>
            <a:ext cx="1500924" cy="307777"/>
          </a:xfrm>
          <a:prstGeom prst="rect">
            <a:avLst/>
          </a:prstGeom>
          <a:noFill/>
        </p:spPr>
        <p:txBody>
          <a:bodyPr wrap="none" rtlCol="0">
            <a:spAutoFit/>
          </a:bodyPr>
          <a:lstStyle/>
          <a:p>
            <a:r>
              <a:rPr lang="en-US" sz="1400" i="1" dirty="0"/>
              <a:t>(</a:t>
            </a:r>
            <a:r>
              <a:rPr lang="en-US" sz="1400" i="1" dirty="0" err="1"/>
              <a:t>eg.</a:t>
            </a:r>
            <a:r>
              <a:rPr lang="en-US" sz="1400" i="1" dirty="0"/>
              <a:t> </a:t>
            </a:r>
            <a:r>
              <a:rPr lang="en-US" sz="1400" i="1" dirty="0" err="1"/>
              <a:t>hdfs</a:t>
            </a:r>
            <a:r>
              <a:rPr lang="en-US" sz="1400" i="1" dirty="0"/>
              <a:t> </a:t>
            </a:r>
            <a:r>
              <a:rPr lang="en-US" sz="1400" i="1" dirty="0" err="1"/>
              <a:t>dfs</a:t>
            </a:r>
            <a:r>
              <a:rPr lang="en-US" sz="1400" i="1" dirty="0"/>
              <a:t> –put)</a:t>
            </a:r>
          </a:p>
        </p:txBody>
      </p:sp>
      <p:sp>
        <p:nvSpPr>
          <p:cNvPr id="7" name="TextBox 6">
            <a:extLst>
              <a:ext uri="{FF2B5EF4-FFF2-40B4-BE49-F238E27FC236}">
                <a16:creationId xmlns:a16="http://schemas.microsoft.com/office/drawing/2014/main" id="{57DBA9B3-4274-3448-95C8-F26DDEE4C9A2}"/>
              </a:ext>
            </a:extLst>
          </p:cNvPr>
          <p:cNvSpPr txBox="1"/>
          <p:nvPr/>
        </p:nvSpPr>
        <p:spPr>
          <a:xfrm>
            <a:off x="1231392" y="2785872"/>
            <a:ext cx="1491947" cy="307777"/>
          </a:xfrm>
          <a:prstGeom prst="rect">
            <a:avLst/>
          </a:prstGeom>
          <a:noFill/>
        </p:spPr>
        <p:txBody>
          <a:bodyPr wrap="none" rtlCol="0">
            <a:spAutoFit/>
          </a:bodyPr>
          <a:lstStyle/>
          <a:p>
            <a:r>
              <a:rPr lang="en-US" sz="1400" i="1" dirty="0"/>
              <a:t>(</a:t>
            </a:r>
            <a:r>
              <a:rPr lang="en-US" sz="1400" i="1" dirty="0" err="1"/>
              <a:t>eg.</a:t>
            </a:r>
            <a:r>
              <a:rPr lang="en-US" sz="1400" i="1" dirty="0"/>
              <a:t> </a:t>
            </a:r>
            <a:r>
              <a:rPr lang="en-US" sz="1400" i="1" dirty="0" err="1"/>
              <a:t>hdfs</a:t>
            </a:r>
            <a:r>
              <a:rPr lang="en-US" sz="1400" i="1" dirty="0"/>
              <a:t> </a:t>
            </a:r>
            <a:r>
              <a:rPr lang="en-US" sz="1400" i="1" dirty="0" err="1"/>
              <a:t>dfs</a:t>
            </a:r>
            <a:r>
              <a:rPr lang="en-US" sz="1400" i="1" dirty="0"/>
              <a:t> –get)</a:t>
            </a:r>
          </a:p>
        </p:txBody>
      </p:sp>
    </p:spTree>
    <p:extLst>
      <p:ext uri="{BB962C8B-B14F-4D97-AF65-F5344CB8AC3E}">
        <p14:creationId xmlns:p14="http://schemas.microsoft.com/office/powerpoint/2010/main" val="16701335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sz="3600" b="1" dirty="0"/>
              <a:t>MapReduce in a Nutshell</a:t>
            </a:r>
          </a:p>
        </p:txBody>
      </p:sp>
      <p:sp>
        <p:nvSpPr>
          <p:cNvPr id="5" name="Rectangle 4"/>
          <p:cNvSpPr/>
          <p:nvPr/>
        </p:nvSpPr>
        <p:spPr>
          <a:xfrm>
            <a:off x="895251" y="21178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95251" y="24036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5251" y="26893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5251" y="29560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95251" y="324181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5251" y="35275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95251" y="379426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95251" y="408001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5251" y="436576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2704D90-8EC9-1E45-A78D-C6D9F62A8787}"/>
              </a:ext>
            </a:extLst>
          </p:cNvPr>
          <p:cNvGrpSpPr/>
          <p:nvPr/>
        </p:nvGrpSpPr>
        <p:grpSpPr>
          <a:xfrm>
            <a:off x="2057301" y="1546366"/>
            <a:ext cx="1948944" cy="3689507"/>
            <a:chOff x="2057301" y="1546366"/>
            <a:chExt cx="1948944" cy="3689507"/>
          </a:xfrm>
        </p:grpSpPr>
        <p:sp>
          <p:nvSpPr>
            <p:cNvPr id="23" name="Rectangle 22"/>
            <p:cNvSpPr/>
            <p:nvPr/>
          </p:nvSpPr>
          <p:spPr>
            <a:xfrm>
              <a:off x="2844195" y="15463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844195" y="18321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844195" y="21178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44195" y="294987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844195" y="323562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844195" y="3521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44195" y="4378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44195" y="466437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844195" y="49501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9" idx="3"/>
              <a:endCxn id="24" idx="1"/>
            </p:cNvCxnSpPr>
            <p:nvPr/>
          </p:nvCxnSpPr>
          <p:spPr>
            <a:xfrm flipV="1">
              <a:off x="2057301" y="1974991"/>
              <a:ext cx="786894" cy="1409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9" idx="3"/>
              <a:endCxn id="27" idx="1"/>
            </p:cNvCxnSpPr>
            <p:nvPr/>
          </p:nvCxnSpPr>
          <p:spPr>
            <a:xfrm flipV="1">
              <a:off x="2057301" y="3378498"/>
              <a:ext cx="786894" cy="6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 idx="3"/>
              <a:endCxn id="33" idx="1"/>
            </p:cNvCxnSpPr>
            <p:nvPr/>
          </p:nvCxnSpPr>
          <p:spPr>
            <a:xfrm>
              <a:off x="2057301" y="3384691"/>
              <a:ext cx="786894" cy="1422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070006" y="4656292"/>
              <a:ext cx="609462" cy="369332"/>
            </a:xfrm>
            <a:prstGeom prst="rect">
              <a:avLst/>
            </a:prstGeom>
            <a:noFill/>
          </p:spPr>
          <p:txBody>
            <a:bodyPr wrap="none" rtlCol="0">
              <a:spAutoFit/>
            </a:bodyPr>
            <a:lstStyle/>
            <a:p>
              <a:r>
                <a:rPr lang="en-US" b="1" dirty="0"/>
                <a:t>Split</a:t>
              </a:r>
            </a:p>
          </p:txBody>
        </p:sp>
      </p:grpSp>
      <p:sp>
        <p:nvSpPr>
          <p:cNvPr id="63" name="TextBox 62"/>
          <p:cNvSpPr txBox="1"/>
          <p:nvPr/>
        </p:nvSpPr>
        <p:spPr>
          <a:xfrm>
            <a:off x="799422" y="4732939"/>
            <a:ext cx="1152751" cy="369332"/>
          </a:xfrm>
          <a:prstGeom prst="rect">
            <a:avLst/>
          </a:prstGeom>
          <a:noFill/>
        </p:spPr>
        <p:txBody>
          <a:bodyPr wrap="none" rtlCol="0">
            <a:spAutoFit/>
          </a:bodyPr>
          <a:lstStyle/>
          <a:p>
            <a:r>
              <a:rPr lang="en-US" dirty="0"/>
              <a:t>Input data</a:t>
            </a:r>
          </a:p>
        </p:txBody>
      </p:sp>
      <p:grpSp>
        <p:nvGrpSpPr>
          <p:cNvPr id="15" name="Group 14">
            <a:extLst>
              <a:ext uri="{FF2B5EF4-FFF2-40B4-BE49-F238E27FC236}">
                <a16:creationId xmlns:a16="http://schemas.microsoft.com/office/drawing/2014/main" id="{894ED856-33DA-2244-9932-9690DC48A3D4}"/>
              </a:ext>
            </a:extLst>
          </p:cNvPr>
          <p:cNvGrpSpPr/>
          <p:nvPr/>
        </p:nvGrpSpPr>
        <p:grpSpPr>
          <a:xfrm>
            <a:off x="8934550" y="1847834"/>
            <a:ext cx="1493187" cy="3229548"/>
            <a:chOff x="8437248" y="1847834"/>
            <a:chExt cx="1493187" cy="3229548"/>
          </a:xfrm>
        </p:grpSpPr>
        <p:sp>
          <p:nvSpPr>
            <p:cNvPr id="99" name="Rectangle 98"/>
            <p:cNvSpPr/>
            <p:nvPr/>
          </p:nvSpPr>
          <p:spPr>
            <a:xfrm>
              <a:off x="8768385" y="184783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00" name="Rectangle 99"/>
            <p:cNvSpPr/>
            <p:nvPr/>
          </p:nvSpPr>
          <p:spPr>
            <a:xfrm>
              <a:off x="8768385" y="3235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07" name="Straight Arrow Connector 106"/>
            <p:cNvCxnSpPr>
              <a:stCxn id="45" idx="3"/>
              <a:endCxn id="99" idx="1"/>
            </p:cNvCxnSpPr>
            <p:nvPr/>
          </p:nvCxnSpPr>
          <p:spPr>
            <a:xfrm>
              <a:off x="8437248" y="1990709"/>
              <a:ext cx="331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43" idx="3"/>
              <a:endCxn id="100" idx="1"/>
            </p:cNvCxnSpPr>
            <p:nvPr/>
          </p:nvCxnSpPr>
          <p:spPr>
            <a:xfrm>
              <a:off x="8437248" y="3378498"/>
              <a:ext cx="3311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8768385" y="4376288"/>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14" name="Straight Arrow Connector 113"/>
            <p:cNvCxnSpPr>
              <a:stCxn id="44" idx="3"/>
              <a:endCxn id="113" idx="1"/>
            </p:cNvCxnSpPr>
            <p:nvPr/>
          </p:nvCxnSpPr>
          <p:spPr>
            <a:xfrm flipV="1">
              <a:off x="8437248" y="4519163"/>
              <a:ext cx="331137" cy="2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8541525" y="4708050"/>
              <a:ext cx="878061" cy="369332"/>
            </a:xfrm>
            <a:prstGeom prst="rect">
              <a:avLst/>
            </a:prstGeom>
            <a:noFill/>
          </p:spPr>
          <p:txBody>
            <a:bodyPr wrap="none" rtlCol="0">
              <a:spAutoFit/>
            </a:bodyPr>
            <a:lstStyle/>
            <a:p>
              <a:r>
                <a:rPr lang="en-US" b="1" dirty="0"/>
                <a:t>Reduce</a:t>
              </a:r>
            </a:p>
          </p:txBody>
        </p:sp>
      </p:grpSp>
      <p:grpSp>
        <p:nvGrpSpPr>
          <p:cNvPr id="16" name="Group 15">
            <a:extLst>
              <a:ext uri="{FF2B5EF4-FFF2-40B4-BE49-F238E27FC236}">
                <a16:creationId xmlns:a16="http://schemas.microsoft.com/office/drawing/2014/main" id="{5313EC32-19A5-9F45-872A-D0845FC6846E}"/>
              </a:ext>
            </a:extLst>
          </p:cNvPr>
          <p:cNvGrpSpPr/>
          <p:nvPr/>
        </p:nvGrpSpPr>
        <p:grpSpPr>
          <a:xfrm>
            <a:off x="10427737" y="1990709"/>
            <a:ext cx="1481569" cy="2528454"/>
            <a:chOff x="10427737" y="1990709"/>
            <a:chExt cx="1481569" cy="2528454"/>
          </a:xfrm>
        </p:grpSpPr>
        <p:sp>
          <p:nvSpPr>
            <p:cNvPr id="120" name="Rectangle 119"/>
            <p:cNvSpPr/>
            <p:nvPr/>
          </p:nvSpPr>
          <p:spPr>
            <a:xfrm>
              <a:off x="10747256" y="2944555"/>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21" name="Rectangle 120"/>
            <p:cNvSpPr/>
            <p:nvPr/>
          </p:nvSpPr>
          <p:spPr>
            <a:xfrm>
              <a:off x="10747256" y="3230305"/>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2" name="Rectangle 121"/>
            <p:cNvSpPr/>
            <p:nvPr/>
          </p:nvSpPr>
          <p:spPr>
            <a:xfrm>
              <a:off x="10747256" y="352396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25" name="Straight Arrow Connector 124"/>
            <p:cNvCxnSpPr>
              <a:cxnSpLocks/>
              <a:stCxn id="99" idx="3"/>
              <a:endCxn id="120" idx="1"/>
            </p:cNvCxnSpPr>
            <p:nvPr/>
          </p:nvCxnSpPr>
          <p:spPr>
            <a:xfrm>
              <a:off x="10427737" y="1990709"/>
              <a:ext cx="319519" cy="1096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00" idx="3"/>
              <a:endCxn id="121" idx="1"/>
            </p:cNvCxnSpPr>
            <p:nvPr/>
          </p:nvCxnSpPr>
          <p:spPr>
            <a:xfrm flipV="1">
              <a:off x="10427737" y="3373180"/>
              <a:ext cx="319519" cy="5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13" idx="3"/>
              <a:endCxn id="122" idx="1"/>
            </p:cNvCxnSpPr>
            <p:nvPr/>
          </p:nvCxnSpPr>
          <p:spPr>
            <a:xfrm flipV="1">
              <a:off x="10427737" y="3666838"/>
              <a:ext cx="319519" cy="852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0539440" y="3984019"/>
              <a:ext cx="870751" cy="369332"/>
            </a:xfrm>
            <a:prstGeom prst="rect">
              <a:avLst/>
            </a:prstGeom>
            <a:noFill/>
          </p:spPr>
          <p:txBody>
            <a:bodyPr wrap="none" rtlCol="0">
              <a:spAutoFit/>
            </a:bodyPr>
            <a:lstStyle/>
            <a:p>
              <a:r>
                <a:rPr lang="en-US" b="1" dirty="0"/>
                <a:t>Output</a:t>
              </a:r>
            </a:p>
          </p:txBody>
        </p:sp>
      </p:grpSp>
      <p:cxnSp>
        <p:nvCxnSpPr>
          <p:cNvPr id="139" name="Straight Arrow Connector 138"/>
          <p:cNvCxnSpPr/>
          <p:nvPr/>
        </p:nvCxnSpPr>
        <p:spPr>
          <a:xfrm flipV="1">
            <a:off x="2969698" y="1209496"/>
            <a:ext cx="516794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2862906" y="847413"/>
            <a:ext cx="5407186" cy="369332"/>
          </a:xfrm>
          <a:prstGeom prst="rect">
            <a:avLst/>
          </a:prstGeom>
          <a:noFill/>
        </p:spPr>
        <p:txBody>
          <a:bodyPr wrap="none" rtlCol="0">
            <a:spAutoFit/>
          </a:bodyPr>
          <a:lstStyle/>
          <a:p>
            <a:r>
              <a:rPr lang="en-US" dirty="0"/>
              <a:t>Intermediate results on HDFS file systems or in-memory</a:t>
            </a:r>
          </a:p>
        </p:txBody>
      </p:sp>
      <p:sp>
        <p:nvSpPr>
          <p:cNvPr id="143" name="TextBox 142"/>
          <p:cNvSpPr txBox="1"/>
          <p:nvPr/>
        </p:nvSpPr>
        <p:spPr>
          <a:xfrm>
            <a:off x="138023" y="5579266"/>
            <a:ext cx="11771284" cy="461665"/>
          </a:xfrm>
          <a:prstGeom prst="rect">
            <a:avLst/>
          </a:prstGeom>
          <a:noFill/>
        </p:spPr>
        <p:txBody>
          <a:bodyPr wrap="square" rtlCol="0">
            <a:spAutoFit/>
          </a:bodyPr>
          <a:lstStyle/>
          <a:p>
            <a:pPr marL="547688" indent="-547688"/>
            <a:r>
              <a:rPr lang="en-US" sz="1200" dirty="0"/>
              <a:t>Notes:	In HDFS the data is already ”split” into blocks and ”Mapping” can be done on all worker nodes where data blocks are located. However, beware of compressed data! not all compression algorithm are “</a:t>
            </a:r>
            <a:r>
              <a:rPr lang="en-US" sz="1200" dirty="0" err="1"/>
              <a:t>splittable</a:t>
            </a:r>
            <a:r>
              <a:rPr lang="en-US" sz="1200" dirty="0"/>
              <a:t>” in blocks, and MapReduce will not chunk it (</a:t>
            </a:r>
            <a:r>
              <a:rPr lang="en-US" sz="1200" dirty="0" err="1"/>
              <a:t>splittable</a:t>
            </a:r>
            <a:r>
              <a:rPr lang="en-US" sz="1200" dirty="0"/>
              <a:t>: bzip2, LZA, not </a:t>
            </a:r>
            <a:r>
              <a:rPr lang="en-US" sz="1200" dirty="0" err="1"/>
              <a:t>splittable</a:t>
            </a:r>
            <a:r>
              <a:rPr lang="en-US" sz="1200" dirty="0"/>
              <a:t>: </a:t>
            </a:r>
            <a:r>
              <a:rPr lang="en-US" sz="1200" dirty="0" err="1"/>
              <a:t>gzip</a:t>
            </a:r>
            <a:r>
              <a:rPr lang="en-US" sz="1200" dirty="0"/>
              <a:t>, snappy).</a:t>
            </a:r>
          </a:p>
        </p:txBody>
      </p:sp>
      <p:grpSp>
        <p:nvGrpSpPr>
          <p:cNvPr id="75" name="Group 74">
            <a:extLst>
              <a:ext uri="{FF2B5EF4-FFF2-40B4-BE49-F238E27FC236}">
                <a16:creationId xmlns:a16="http://schemas.microsoft.com/office/drawing/2014/main" id="{D28E96C1-6542-C74D-A54D-37293FA4A0F1}"/>
              </a:ext>
            </a:extLst>
          </p:cNvPr>
          <p:cNvGrpSpPr/>
          <p:nvPr/>
        </p:nvGrpSpPr>
        <p:grpSpPr>
          <a:xfrm>
            <a:off x="4006245" y="1241262"/>
            <a:ext cx="2156057" cy="4072000"/>
            <a:chOff x="4006245" y="1241262"/>
            <a:chExt cx="2156057" cy="4072000"/>
          </a:xfrm>
        </p:grpSpPr>
        <p:sp>
          <p:nvSpPr>
            <p:cNvPr id="35" name="Rectangle 34"/>
            <p:cNvSpPr/>
            <p:nvPr/>
          </p:nvSpPr>
          <p:spPr>
            <a:xfrm>
              <a:off x="4717990" y="15463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6" name="Rectangle 35"/>
            <p:cNvSpPr/>
            <p:nvPr/>
          </p:nvSpPr>
          <p:spPr>
            <a:xfrm>
              <a:off x="4717990" y="18321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7" name="Rectangle 36"/>
            <p:cNvSpPr/>
            <p:nvPr/>
          </p:nvSpPr>
          <p:spPr>
            <a:xfrm>
              <a:off x="4717990" y="21178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8" name="Rectangle 37"/>
            <p:cNvSpPr/>
            <p:nvPr/>
          </p:nvSpPr>
          <p:spPr>
            <a:xfrm>
              <a:off x="4717990" y="323562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9" name="Rectangle 38"/>
            <p:cNvSpPr/>
            <p:nvPr/>
          </p:nvSpPr>
          <p:spPr>
            <a:xfrm>
              <a:off x="4717990" y="3521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0" name="Rectangle 39"/>
            <p:cNvSpPr/>
            <p:nvPr/>
          </p:nvSpPr>
          <p:spPr>
            <a:xfrm>
              <a:off x="4717990" y="466437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57" name="Straight Arrow Connector 56"/>
            <p:cNvCxnSpPr>
              <a:cxnSpLocks/>
              <a:stCxn id="33" idx="3"/>
              <a:endCxn id="40" idx="1"/>
            </p:cNvCxnSpPr>
            <p:nvPr/>
          </p:nvCxnSpPr>
          <p:spPr>
            <a:xfrm>
              <a:off x="4006245" y="4807248"/>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27" idx="3"/>
              <a:endCxn id="38" idx="1"/>
            </p:cNvCxnSpPr>
            <p:nvPr/>
          </p:nvCxnSpPr>
          <p:spPr>
            <a:xfrm>
              <a:off x="4006245" y="3378498"/>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a:stCxn id="24" idx="3"/>
              <a:endCxn id="36" idx="1"/>
            </p:cNvCxnSpPr>
            <p:nvPr/>
          </p:nvCxnSpPr>
          <p:spPr>
            <a:xfrm>
              <a:off x="4006245" y="1974991"/>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084872" y="4943930"/>
              <a:ext cx="623889" cy="369332"/>
            </a:xfrm>
            <a:prstGeom prst="rect">
              <a:avLst/>
            </a:prstGeom>
            <a:noFill/>
          </p:spPr>
          <p:txBody>
            <a:bodyPr wrap="none" rtlCol="0">
              <a:spAutoFit/>
            </a:bodyPr>
            <a:lstStyle/>
            <a:p>
              <a:r>
                <a:rPr lang="en-US" b="1" dirty="0"/>
                <a:t>Map</a:t>
              </a:r>
            </a:p>
          </p:txBody>
        </p:sp>
        <p:sp>
          <p:nvSpPr>
            <p:cNvPr id="136" name="TextBox 135"/>
            <p:cNvSpPr txBox="1"/>
            <p:nvPr/>
          </p:nvSpPr>
          <p:spPr>
            <a:xfrm>
              <a:off x="4451769" y="1241262"/>
              <a:ext cx="1710533" cy="369332"/>
            </a:xfrm>
            <a:prstGeom prst="rect">
              <a:avLst/>
            </a:prstGeom>
            <a:noFill/>
          </p:spPr>
          <p:txBody>
            <a:bodyPr wrap="none" rtlCol="0">
              <a:spAutoFit/>
            </a:bodyPr>
            <a:lstStyle/>
            <a:p>
              <a:r>
                <a:rPr lang="en-US" dirty="0"/>
                <a:t>(key-value pairs)</a:t>
              </a:r>
            </a:p>
          </p:txBody>
        </p:sp>
        <p:sp>
          <p:nvSpPr>
            <p:cNvPr id="88" name="Rectangle 87">
              <a:extLst>
                <a:ext uri="{FF2B5EF4-FFF2-40B4-BE49-F238E27FC236}">
                  <a16:creationId xmlns:a16="http://schemas.microsoft.com/office/drawing/2014/main" id="{720C684D-552C-344F-BBCC-F79A75660433}"/>
                </a:ext>
              </a:extLst>
            </p:cNvPr>
            <p:cNvSpPr/>
            <p:nvPr/>
          </p:nvSpPr>
          <p:spPr>
            <a:xfrm>
              <a:off x="4717990" y="295488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1" name="Rectangle 90">
              <a:extLst>
                <a:ext uri="{FF2B5EF4-FFF2-40B4-BE49-F238E27FC236}">
                  <a16:creationId xmlns:a16="http://schemas.microsoft.com/office/drawing/2014/main" id="{2AD64420-A708-B54E-8EC3-B17C18A103EE}"/>
                </a:ext>
              </a:extLst>
            </p:cNvPr>
            <p:cNvSpPr/>
            <p:nvPr/>
          </p:nvSpPr>
          <p:spPr>
            <a:xfrm>
              <a:off x="4717990" y="409788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4" name="Rectangle 93">
              <a:extLst>
                <a:ext uri="{FF2B5EF4-FFF2-40B4-BE49-F238E27FC236}">
                  <a16:creationId xmlns:a16="http://schemas.microsoft.com/office/drawing/2014/main" id="{A9FC7AD1-C724-F544-93E8-5CAB54305C40}"/>
                </a:ext>
              </a:extLst>
            </p:cNvPr>
            <p:cNvSpPr/>
            <p:nvPr/>
          </p:nvSpPr>
          <p:spPr>
            <a:xfrm>
              <a:off x="4717990" y="438363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grpSp>
        <p:nvGrpSpPr>
          <p:cNvPr id="77" name="Group 76">
            <a:extLst>
              <a:ext uri="{FF2B5EF4-FFF2-40B4-BE49-F238E27FC236}">
                <a16:creationId xmlns:a16="http://schemas.microsoft.com/office/drawing/2014/main" id="{9C896321-7258-3146-8F61-CD4267DA47E0}"/>
              </a:ext>
            </a:extLst>
          </p:cNvPr>
          <p:cNvGrpSpPr/>
          <p:nvPr/>
        </p:nvGrpSpPr>
        <p:grpSpPr>
          <a:xfrm>
            <a:off x="5839326" y="1562084"/>
            <a:ext cx="3095224" cy="3971704"/>
            <a:chOff x="5839326" y="1562084"/>
            <a:chExt cx="3095224" cy="3971704"/>
          </a:xfrm>
        </p:grpSpPr>
        <p:sp>
          <p:nvSpPr>
            <p:cNvPr id="42" name="Rectangle 41"/>
            <p:cNvSpPr/>
            <p:nvPr/>
          </p:nvSpPr>
          <p:spPr>
            <a:xfrm>
              <a:off x="7772500" y="21178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 name="Rectangle 42"/>
            <p:cNvSpPr/>
            <p:nvPr/>
          </p:nvSpPr>
          <p:spPr>
            <a:xfrm>
              <a:off x="7772500" y="3235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4" name="Rectangle 43"/>
            <p:cNvSpPr/>
            <p:nvPr/>
          </p:nvSpPr>
          <p:spPr>
            <a:xfrm>
              <a:off x="7772500" y="437862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5" name="Rectangle 44"/>
            <p:cNvSpPr/>
            <p:nvPr/>
          </p:nvSpPr>
          <p:spPr>
            <a:xfrm>
              <a:off x="7772500" y="184783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 name="Rectangle 45"/>
            <p:cNvSpPr/>
            <p:nvPr/>
          </p:nvSpPr>
          <p:spPr>
            <a:xfrm>
              <a:off x="7772500" y="156208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 name="Rectangle 46"/>
            <p:cNvSpPr/>
            <p:nvPr/>
          </p:nvSpPr>
          <p:spPr>
            <a:xfrm>
              <a:off x="7772500" y="352137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 name="Rectangle 47"/>
            <p:cNvSpPr/>
            <p:nvPr/>
          </p:nvSpPr>
          <p:spPr>
            <a:xfrm>
              <a:off x="7772500" y="4664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endParaRPr lang="en-US" dirty="0">
                <a:solidFill>
                  <a:schemeClr val="tx1"/>
                </a:solidFill>
              </a:endParaRPr>
            </a:p>
          </p:txBody>
        </p:sp>
        <p:cxnSp>
          <p:nvCxnSpPr>
            <p:cNvPr id="65" name="Straight Arrow Connector 64"/>
            <p:cNvCxnSpPr>
              <a:cxnSpLocks/>
              <a:stCxn id="36" idx="3"/>
              <a:endCxn id="43" idx="1"/>
            </p:cNvCxnSpPr>
            <p:nvPr/>
          </p:nvCxnSpPr>
          <p:spPr>
            <a:xfrm>
              <a:off x="5880040" y="1974991"/>
              <a:ext cx="1892460" cy="1403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37" idx="3"/>
              <a:endCxn id="44" idx="1"/>
            </p:cNvCxnSpPr>
            <p:nvPr/>
          </p:nvCxnSpPr>
          <p:spPr>
            <a:xfrm>
              <a:off x="5880040" y="2260741"/>
              <a:ext cx="1892460" cy="2260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35" idx="3"/>
              <a:endCxn id="46" idx="1"/>
            </p:cNvCxnSpPr>
            <p:nvPr/>
          </p:nvCxnSpPr>
          <p:spPr>
            <a:xfrm>
              <a:off x="5880040" y="1689241"/>
              <a:ext cx="1892460" cy="15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cxnSpLocks/>
              <a:stCxn id="38" idx="3"/>
            </p:cNvCxnSpPr>
            <p:nvPr/>
          </p:nvCxnSpPr>
          <p:spPr>
            <a:xfrm flipV="1">
              <a:off x="5880040" y="2138348"/>
              <a:ext cx="1900482" cy="1240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39" idx="3"/>
            </p:cNvCxnSpPr>
            <p:nvPr/>
          </p:nvCxnSpPr>
          <p:spPr>
            <a:xfrm>
              <a:off x="5880040" y="3664248"/>
              <a:ext cx="1900482" cy="1019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a:stCxn id="91" idx="3"/>
              <a:endCxn id="102" idx="1"/>
            </p:cNvCxnSpPr>
            <p:nvPr/>
          </p:nvCxnSpPr>
          <p:spPr>
            <a:xfrm flipV="1">
              <a:off x="5880040" y="2541478"/>
              <a:ext cx="1892460" cy="1699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endCxn id="47" idx="1"/>
            </p:cNvCxnSpPr>
            <p:nvPr/>
          </p:nvCxnSpPr>
          <p:spPr>
            <a:xfrm flipV="1">
              <a:off x="5839326" y="3664248"/>
              <a:ext cx="1933174" cy="1020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202490" y="4887457"/>
              <a:ext cx="1688026" cy="646331"/>
            </a:xfrm>
            <a:prstGeom prst="rect">
              <a:avLst/>
            </a:prstGeom>
            <a:noFill/>
          </p:spPr>
          <p:txBody>
            <a:bodyPr wrap="none" rtlCol="0">
              <a:spAutoFit/>
            </a:bodyPr>
            <a:lstStyle/>
            <a:p>
              <a:r>
                <a:rPr lang="en-US" b="1" dirty="0"/>
                <a:t>Shuffle</a:t>
              </a:r>
            </a:p>
            <a:p>
              <a:r>
                <a:rPr lang="en-US" dirty="0"/>
                <a:t>(</a:t>
              </a:r>
              <a:r>
                <a:rPr lang="en-US" dirty="0" err="1"/>
                <a:t>key,value</a:t>
              </a:r>
              <a:r>
                <a:rPr lang="en-US" dirty="0"/>
                <a:t>) pairs</a:t>
              </a:r>
            </a:p>
          </p:txBody>
        </p:sp>
        <p:sp>
          <p:nvSpPr>
            <p:cNvPr id="101" name="Rectangle 100">
              <a:extLst>
                <a:ext uri="{FF2B5EF4-FFF2-40B4-BE49-F238E27FC236}">
                  <a16:creationId xmlns:a16="http://schemas.microsoft.com/office/drawing/2014/main" id="{E5CDF00D-F177-4840-90C4-A6CFED68DCF3}"/>
                </a:ext>
              </a:extLst>
            </p:cNvPr>
            <p:cNvSpPr/>
            <p:nvPr/>
          </p:nvSpPr>
          <p:spPr>
            <a:xfrm>
              <a:off x="7772500" y="3802110"/>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02" name="Rectangle 101">
              <a:extLst>
                <a:ext uri="{FF2B5EF4-FFF2-40B4-BE49-F238E27FC236}">
                  <a16:creationId xmlns:a16="http://schemas.microsoft.com/office/drawing/2014/main" id="{686FAA14-7FF2-2F41-83B9-8EE83606302A}"/>
                </a:ext>
              </a:extLst>
            </p:cNvPr>
            <p:cNvSpPr/>
            <p:nvPr/>
          </p:nvSpPr>
          <p:spPr>
            <a:xfrm>
              <a:off x="7772500" y="239860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Tree>
    <p:extLst>
      <p:ext uri="{BB962C8B-B14F-4D97-AF65-F5344CB8AC3E}">
        <p14:creationId xmlns:p14="http://schemas.microsoft.com/office/powerpoint/2010/main" val="25620193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sz="3600" b="1" dirty="0"/>
              <a:t>MapReduce in a Nutshell</a:t>
            </a:r>
          </a:p>
        </p:txBody>
      </p:sp>
      <p:sp>
        <p:nvSpPr>
          <p:cNvPr id="5" name="Rectangle 4"/>
          <p:cNvSpPr/>
          <p:nvPr/>
        </p:nvSpPr>
        <p:spPr>
          <a:xfrm>
            <a:off x="895251" y="21178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95251" y="24036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5251" y="26893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5251" y="29560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95251" y="324181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5251" y="35275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95251" y="379426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95251" y="408001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5251" y="436576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2704D90-8EC9-1E45-A78D-C6D9F62A8787}"/>
              </a:ext>
            </a:extLst>
          </p:cNvPr>
          <p:cNvGrpSpPr/>
          <p:nvPr/>
        </p:nvGrpSpPr>
        <p:grpSpPr>
          <a:xfrm>
            <a:off x="2057301" y="1546366"/>
            <a:ext cx="1948944" cy="3689507"/>
            <a:chOff x="2057301" y="1546366"/>
            <a:chExt cx="1948944" cy="3689507"/>
          </a:xfrm>
        </p:grpSpPr>
        <p:sp>
          <p:nvSpPr>
            <p:cNvPr id="23" name="Rectangle 22"/>
            <p:cNvSpPr/>
            <p:nvPr/>
          </p:nvSpPr>
          <p:spPr>
            <a:xfrm>
              <a:off x="2844195" y="15463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844195" y="18321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844195" y="21178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44195" y="294987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844195" y="323562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844195" y="3521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44195" y="4378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844195" y="466437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844195" y="49501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9" idx="3"/>
              <a:endCxn id="24" idx="1"/>
            </p:cNvCxnSpPr>
            <p:nvPr/>
          </p:nvCxnSpPr>
          <p:spPr>
            <a:xfrm flipV="1">
              <a:off x="2057301" y="1974991"/>
              <a:ext cx="786894" cy="1409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9" idx="3"/>
              <a:endCxn id="27" idx="1"/>
            </p:cNvCxnSpPr>
            <p:nvPr/>
          </p:nvCxnSpPr>
          <p:spPr>
            <a:xfrm flipV="1">
              <a:off x="2057301" y="3378498"/>
              <a:ext cx="786894" cy="6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 idx="3"/>
              <a:endCxn id="33" idx="1"/>
            </p:cNvCxnSpPr>
            <p:nvPr/>
          </p:nvCxnSpPr>
          <p:spPr>
            <a:xfrm>
              <a:off x="2057301" y="3384691"/>
              <a:ext cx="786894" cy="1422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070006" y="4656292"/>
              <a:ext cx="609462" cy="369332"/>
            </a:xfrm>
            <a:prstGeom prst="rect">
              <a:avLst/>
            </a:prstGeom>
            <a:noFill/>
          </p:spPr>
          <p:txBody>
            <a:bodyPr wrap="none" rtlCol="0">
              <a:spAutoFit/>
            </a:bodyPr>
            <a:lstStyle/>
            <a:p>
              <a:r>
                <a:rPr lang="en-US" b="1" dirty="0"/>
                <a:t>Split</a:t>
              </a:r>
            </a:p>
          </p:txBody>
        </p:sp>
      </p:grpSp>
      <p:sp>
        <p:nvSpPr>
          <p:cNvPr id="63" name="TextBox 62"/>
          <p:cNvSpPr txBox="1"/>
          <p:nvPr/>
        </p:nvSpPr>
        <p:spPr>
          <a:xfrm>
            <a:off x="799422" y="4732939"/>
            <a:ext cx="1152751" cy="369332"/>
          </a:xfrm>
          <a:prstGeom prst="rect">
            <a:avLst/>
          </a:prstGeom>
          <a:noFill/>
        </p:spPr>
        <p:txBody>
          <a:bodyPr wrap="none" rtlCol="0">
            <a:spAutoFit/>
          </a:bodyPr>
          <a:lstStyle/>
          <a:p>
            <a:r>
              <a:rPr lang="en-US" dirty="0"/>
              <a:t>Input data</a:t>
            </a:r>
          </a:p>
        </p:txBody>
      </p:sp>
      <p:grpSp>
        <p:nvGrpSpPr>
          <p:cNvPr id="15" name="Group 14">
            <a:extLst>
              <a:ext uri="{FF2B5EF4-FFF2-40B4-BE49-F238E27FC236}">
                <a16:creationId xmlns:a16="http://schemas.microsoft.com/office/drawing/2014/main" id="{894ED856-33DA-2244-9932-9690DC48A3D4}"/>
              </a:ext>
            </a:extLst>
          </p:cNvPr>
          <p:cNvGrpSpPr/>
          <p:nvPr/>
        </p:nvGrpSpPr>
        <p:grpSpPr>
          <a:xfrm>
            <a:off x="8942572" y="1847834"/>
            <a:ext cx="1485165" cy="3229548"/>
            <a:chOff x="8445270" y="1847834"/>
            <a:chExt cx="1485165" cy="3229548"/>
          </a:xfrm>
        </p:grpSpPr>
        <p:sp>
          <p:nvSpPr>
            <p:cNvPr id="99" name="Rectangle 98"/>
            <p:cNvSpPr/>
            <p:nvPr/>
          </p:nvSpPr>
          <p:spPr>
            <a:xfrm>
              <a:off x="8768385" y="184783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00" name="Rectangle 99"/>
            <p:cNvSpPr/>
            <p:nvPr/>
          </p:nvSpPr>
          <p:spPr>
            <a:xfrm>
              <a:off x="8768385" y="3235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07" name="Straight Arrow Connector 106"/>
            <p:cNvCxnSpPr>
              <a:stCxn id="45" idx="3"/>
              <a:endCxn id="99" idx="1"/>
            </p:cNvCxnSpPr>
            <p:nvPr/>
          </p:nvCxnSpPr>
          <p:spPr>
            <a:xfrm>
              <a:off x="8445270" y="1990709"/>
              <a:ext cx="323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43" idx="3"/>
              <a:endCxn id="100" idx="1"/>
            </p:cNvCxnSpPr>
            <p:nvPr/>
          </p:nvCxnSpPr>
          <p:spPr>
            <a:xfrm>
              <a:off x="8445270" y="3378498"/>
              <a:ext cx="3231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8768385" y="4376288"/>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14" name="Straight Arrow Connector 113"/>
            <p:cNvCxnSpPr>
              <a:stCxn id="44" idx="3"/>
              <a:endCxn id="113" idx="1"/>
            </p:cNvCxnSpPr>
            <p:nvPr/>
          </p:nvCxnSpPr>
          <p:spPr>
            <a:xfrm flipV="1">
              <a:off x="8445270" y="4519163"/>
              <a:ext cx="323115" cy="2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8541525" y="4708050"/>
              <a:ext cx="878061" cy="369332"/>
            </a:xfrm>
            <a:prstGeom prst="rect">
              <a:avLst/>
            </a:prstGeom>
            <a:noFill/>
          </p:spPr>
          <p:txBody>
            <a:bodyPr wrap="none" rtlCol="0">
              <a:spAutoFit/>
            </a:bodyPr>
            <a:lstStyle/>
            <a:p>
              <a:r>
                <a:rPr lang="en-US" b="1" dirty="0"/>
                <a:t>Reduce</a:t>
              </a:r>
            </a:p>
          </p:txBody>
        </p:sp>
      </p:grpSp>
      <p:grpSp>
        <p:nvGrpSpPr>
          <p:cNvPr id="16" name="Group 15">
            <a:extLst>
              <a:ext uri="{FF2B5EF4-FFF2-40B4-BE49-F238E27FC236}">
                <a16:creationId xmlns:a16="http://schemas.microsoft.com/office/drawing/2014/main" id="{5313EC32-19A5-9F45-872A-D0845FC6846E}"/>
              </a:ext>
            </a:extLst>
          </p:cNvPr>
          <p:cNvGrpSpPr/>
          <p:nvPr/>
        </p:nvGrpSpPr>
        <p:grpSpPr>
          <a:xfrm>
            <a:off x="10427737" y="1990709"/>
            <a:ext cx="1481569" cy="2528454"/>
            <a:chOff x="10427737" y="1990709"/>
            <a:chExt cx="1481569" cy="2528454"/>
          </a:xfrm>
        </p:grpSpPr>
        <p:sp>
          <p:nvSpPr>
            <p:cNvPr id="120" name="Rectangle 119"/>
            <p:cNvSpPr/>
            <p:nvPr/>
          </p:nvSpPr>
          <p:spPr>
            <a:xfrm>
              <a:off x="10747256" y="2944555"/>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21" name="Rectangle 120"/>
            <p:cNvSpPr/>
            <p:nvPr/>
          </p:nvSpPr>
          <p:spPr>
            <a:xfrm>
              <a:off x="10747256" y="3230305"/>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2" name="Rectangle 121"/>
            <p:cNvSpPr/>
            <p:nvPr/>
          </p:nvSpPr>
          <p:spPr>
            <a:xfrm>
              <a:off x="10747256" y="352396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125" name="Straight Arrow Connector 124"/>
            <p:cNvCxnSpPr>
              <a:cxnSpLocks/>
              <a:stCxn id="99" idx="3"/>
              <a:endCxn id="120" idx="1"/>
            </p:cNvCxnSpPr>
            <p:nvPr/>
          </p:nvCxnSpPr>
          <p:spPr>
            <a:xfrm>
              <a:off x="10427737" y="1990709"/>
              <a:ext cx="319519" cy="1096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00" idx="3"/>
              <a:endCxn id="121" idx="1"/>
            </p:cNvCxnSpPr>
            <p:nvPr/>
          </p:nvCxnSpPr>
          <p:spPr>
            <a:xfrm flipV="1">
              <a:off x="10427737" y="3373180"/>
              <a:ext cx="319519" cy="5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13" idx="3"/>
              <a:endCxn id="122" idx="1"/>
            </p:cNvCxnSpPr>
            <p:nvPr/>
          </p:nvCxnSpPr>
          <p:spPr>
            <a:xfrm flipV="1">
              <a:off x="10427737" y="3666838"/>
              <a:ext cx="319519" cy="852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10539440" y="3984019"/>
              <a:ext cx="870751" cy="369332"/>
            </a:xfrm>
            <a:prstGeom prst="rect">
              <a:avLst/>
            </a:prstGeom>
            <a:noFill/>
          </p:spPr>
          <p:txBody>
            <a:bodyPr wrap="none" rtlCol="0">
              <a:spAutoFit/>
            </a:bodyPr>
            <a:lstStyle/>
            <a:p>
              <a:r>
                <a:rPr lang="en-US" b="1" dirty="0"/>
                <a:t>Output</a:t>
              </a:r>
            </a:p>
          </p:txBody>
        </p:sp>
      </p:grpSp>
      <p:cxnSp>
        <p:nvCxnSpPr>
          <p:cNvPr id="139" name="Straight Arrow Connector 138"/>
          <p:cNvCxnSpPr/>
          <p:nvPr/>
        </p:nvCxnSpPr>
        <p:spPr>
          <a:xfrm flipV="1">
            <a:off x="2969698" y="1209496"/>
            <a:ext cx="516794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2862906" y="847413"/>
            <a:ext cx="5407186" cy="369332"/>
          </a:xfrm>
          <a:prstGeom prst="rect">
            <a:avLst/>
          </a:prstGeom>
          <a:noFill/>
        </p:spPr>
        <p:txBody>
          <a:bodyPr wrap="none" rtlCol="0">
            <a:spAutoFit/>
          </a:bodyPr>
          <a:lstStyle/>
          <a:p>
            <a:r>
              <a:rPr lang="en-US" dirty="0"/>
              <a:t>Intermediate results on HDFS file systems or in-memory</a:t>
            </a:r>
          </a:p>
        </p:txBody>
      </p:sp>
      <p:sp>
        <p:nvSpPr>
          <p:cNvPr id="143" name="TextBox 142"/>
          <p:cNvSpPr txBox="1"/>
          <p:nvPr/>
        </p:nvSpPr>
        <p:spPr>
          <a:xfrm>
            <a:off x="138023" y="5579266"/>
            <a:ext cx="11771284" cy="461665"/>
          </a:xfrm>
          <a:prstGeom prst="rect">
            <a:avLst/>
          </a:prstGeom>
          <a:noFill/>
        </p:spPr>
        <p:txBody>
          <a:bodyPr wrap="square" rtlCol="0">
            <a:spAutoFit/>
          </a:bodyPr>
          <a:lstStyle/>
          <a:p>
            <a:pPr marL="547688" indent="-547688"/>
            <a:r>
              <a:rPr lang="en-US" sz="1200" dirty="0"/>
              <a:t>Notes:	In HDFS the data is already ”split” into blocks and ”Mapping” can be done on all worker nodes where data blocks are located. However, beware of compressed data! not all compression algorithm are “</a:t>
            </a:r>
            <a:r>
              <a:rPr lang="en-US" sz="1200" dirty="0" err="1"/>
              <a:t>splittable</a:t>
            </a:r>
            <a:r>
              <a:rPr lang="en-US" sz="1200" dirty="0"/>
              <a:t>” in blocks, and MapReduce will not chunk it (</a:t>
            </a:r>
            <a:r>
              <a:rPr lang="en-US" sz="1200" dirty="0" err="1"/>
              <a:t>splittable</a:t>
            </a:r>
            <a:r>
              <a:rPr lang="en-US" sz="1200" dirty="0"/>
              <a:t>: bzip2, LZA, not </a:t>
            </a:r>
            <a:r>
              <a:rPr lang="en-US" sz="1200" dirty="0" err="1"/>
              <a:t>splittable</a:t>
            </a:r>
            <a:r>
              <a:rPr lang="en-US" sz="1200" dirty="0"/>
              <a:t>: </a:t>
            </a:r>
            <a:r>
              <a:rPr lang="en-US" sz="1200" dirty="0" err="1"/>
              <a:t>gzip</a:t>
            </a:r>
            <a:r>
              <a:rPr lang="en-US" sz="1200" dirty="0"/>
              <a:t>, snappy).</a:t>
            </a:r>
          </a:p>
        </p:txBody>
      </p:sp>
      <p:grpSp>
        <p:nvGrpSpPr>
          <p:cNvPr id="75" name="Group 74">
            <a:extLst>
              <a:ext uri="{FF2B5EF4-FFF2-40B4-BE49-F238E27FC236}">
                <a16:creationId xmlns:a16="http://schemas.microsoft.com/office/drawing/2014/main" id="{D28E96C1-6542-C74D-A54D-37293FA4A0F1}"/>
              </a:ext>
            </a:extLst>
          </p:cNvPr>
          <p:cNvGrpSpPr/>
          <p:nvPr/>
        </p:nvGrpSpPr>
        <p:grpSpPr>
          <a:xfrm>
            <a:off x="4006245" y="1241262"/>
            <a:ext cx="2156057" cy="4072000"/>
            <a:chOff x="4006245" y="1241262"/>
            <a:chExt cx="2156057" cy="4072000"/>
          </a:xfrm>
        </p:grpSpPr>
        <p:sp>
          <p:nvSpPr>
            <p:cNvPr id="35" name="Rectangle 34"/>
            <p:cNvSpPr/>
            <p:nvPr/>
          </p:nvSpPr>
          <p:spPr>
            <a:xfrm>
              <a:off x="4717990" y="15463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6" name="Rectangle 35"/>
            <p:cNvSpPr/>
            <p:nvPr/>
          </p:nvSpPr>
          <p:spPr>
            <a:xfrm>
              <a:off x="4717990" y="18321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7" name="Rectangle 36"/>
            <p:cNvSpPr/>
            <p:nvPr/>
          </p:nvSpPr>
          <p:spPr>
            <a:xfrm>
              <a:off x="4717990" y="21178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8" name="Rectangle 37"/>
            <p:cNvSpPr/>
            <p:nvPr/>
          </p:nvSpPr>
          <p:spPr>
            <a:xfrm>
              <a:off x="4717990" y="323562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9" name="Rectangle 38"/>
            <p:cNvSpPr/>
            <p:nvPr/>
          </p:nvSpPr>
          <p:spPr>
            <a:xfrm>
              <a:off x="4726011" y="3521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0" name="Rectangle 39"/>
            <p:cNvSpPr/>
            <p:nvPr/>
          </p:nvSpPr>
          <p:spPr>
            <a:xfrm>
              <a:off x="4717990" y="466437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57" name="Straight Arrow Connector 56"/>
            <p:cNvCxnSpPr>
              <a:cxnSpLocks/>
              <a:stCxn id="33" idx="3"/>
              <a:endCxn id="40" idx="1"/>
            </p:cNvCxnSpPr>
            <p:nvPr/>
          </p:nvCxnSpPr>
          <p:spPr>
            <a:xfrm>
              <a:off x="4006245" y="4807248"/>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27" idx="3"/>
              <a:endCxn id="38" idx="1"/>
            </p:cNvCxnSpPr>
            <p:nvPr/>
          </p:nvCxnSpPr>
          <p:spPr>
            <a:xfrm>
              <a:off x="4006245" y="3378498"/>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a:stCxn id="24" idx="3"/>
              <a:endCxn id="36" idx="1"/>
            </p:cNvCxnSpPr>
            <p:nvPr/>
          </p:nvCxnSpPr>
          <p:spPr>
            <a:xfrm>
              <a:off x="4006245" y="1974991"/>
              <a:ext cx="7117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084872" y="4943930"/>
              <a:ext cx="623889" cy="369332"/>
            </a:xfrm>
            <a:prstGeom prst="rect">
              <a:avLst/>
            </a:prstGeom>
            <a:noFill/>
          </p:spPr>
          <p:txBody>
            <a:bodyPr wrap="none" rtlCol="0">
              <a:spAutoFit/>
            </a:bodyPr>
            <a:lstStyle/>
            <a:p>
              <a:r>
                <a:rPr lang="en-US" b="1" dirty="0"/>
                <a:t>Map</a:t>
              </a:r>
            </a:p>
          </p:txBody>
        </p:sp>
        <p:sp>
          <p:nvSpPr>
            <p:cNvPr id="136" name="TextBox 135"/>
            <p:cNvSpPr txBox="1"/>
            <p:nvPr/>
          </p:nvSpPr>
          <p:spPr>
            <a:xfrm>
              <a:off x="4451769" y="1241262"/>
              <a:ext cx="1710533" cy="369332"/>
            </a:xfrm>
            <a:prstGeom prst="rect">
              <a:avLst/>
            </a:prstGeom>
            <a:noFill/>
          </p:spPr>
          <p:txBody>
            <a:bodyPr wrap="none" rtlCol="0">
              <a:spAutoFit/>
            </a:bodyPr>
            <a:lstStyle/>
            <a:p>
              <a:r>
                <a:rPr lang="en-US" dirty="0"/>
                <a:t>(key-value pairs)</a:t>
              </a:r>
            </a:p>
          </p:txBody>
        </p:sp>
        <p:sp>
          <p:nvSpPr>
            <p:cNvPr id="88" name="Rectangle 87">
              <a:extLst>
                <a:ext uri="{FF2B5EF4-FFF2-40B4-BE49-F238E27FC236}">
                  <a16:creationId xmlns:a16="http://schemas.microsoft.com/office/drawing/2014/main" id="{720C684D-552C-344F-BBCC-F79A75660433}"/>
                </a:ext>
              </a:extLst>
            </p:cNvPr>
            <p:cNvSpPr/>
            <p:nvPr/>
          </p:nvSpPr>
          <p:spPr>
            <a:xfrm>
              <a:off x="4717990" y="295488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1" name="Rectangle 90">
              <a:extLst>
                <a:ext uri="{FF2B5EF4-FFF2-40B4-BE49-F238E27FC236}">
                  <a16:creationId xmlns:a16="http://schemas.microsoft.com/office/drawing/2014/main" id="{2AD64420-A708-B54E-8EC3-B17C18A103EE}"/>
                </a:ext>
              </a:extLst>
            </p:cNvPr>
            <p:cNvSpPr/>
            <p:nvPr/>
          </p:nvSpPr>
          <p:spPr>
            <a:xfrm>
              <a:off x="4717990" y="409788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4" name="Rectangle 93">
              <a:extLst>
                <a:ext uri="{FF2B5EF4-FFF2-40B4-BE49-F238E27FC236}">
                  <a16:creationId xmlns:a16="http://schemas.microsoft.com/office/drawing/2014/main" id="{A9FC7AD1-C724-F544-93E8-5CAB54305C40}"/>
                </a:ext>
              </a:extLst>
            </p:cNvPr>
            <p:cNvSpPr/>
            <p:nvPr/>
          </p:nvSpPr>
          <p:spPr>
            <a:xfrm>
              <a:off x="4717990" y="438363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grpSp>
        <p:nvGrpSpPr>
          <p:cNvPr id="77" name="Group 76">
            <a:extLst>
              <a:ext uri="{FF2B5EF4-FFF2-40B4-BE49-F238E27FC236}">
                <a16:creationId xmlns:a16="http://schemas.microsoft.com/office/drawing/2014/main" id="{9C896321-7258-3146-8F61-CD4267DA47E0}"/>
              </a:ext>
            </a:extLst>
          </p:cNvPr>
          <p:cNvGrpSpPr/>
          <p:nvPr/>
        </p:nvGrpSpPr>
        <p:grpSpPr>
          <a:xfrm>
            <a:off x="7202490" y="1562084"/>
            <a:ext cx="1740082" cy="3971704"/>
            <a:chOff x="7202490" y="1562084"/>
            <a:chExt cx="1740082" cy="3971704"/>
          </a:xfrm>
        </p:grpSpPr>
        <p:sp>
          <p:nvSpPr>
            <p:cNvPr id="42" name="Rectangle 41"/>
            <p:cNvSpPr/>
            <p:nvPr/>
          </p:nvSpPr>
          <p:spPr>
            <a:xfrm>
              <a:off x="7780522" y="21178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 name="Rectangle 42"/>
            <p:cNvSpPr/>
            <p:nvPr/>
          </p:nvSpPr>
          <p:spPr>
            <a:xfrm>
              <a:off x="7780522" y="323562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4" name="Rectangle 43"/>
            <p:cNvSpPr/>
            <p:nvPr/>
          </p:nvSpPr>
          <p:spPr>
            <a:xfrm>
              <a:off x="7780522" y="437862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5" name="Rectangle 44"/>
            <p:cNvSpPr/>
            <p:nvPr/>
          </p:nvSpPr>
          <p:spPr>
            <a:xfrm>
              <a:off x="7780522" y="184783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6" name="Rectangle 45"/>
            <p:cNvSpPr/>
            <p:nvPr/>
          </p:nvSpPr>
          <p:spPr>
            <a:xfrm>
              <a:off x="7780522" y="1562084"/>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7" name="Rectangle 46"/>
            <p:cNvSpPr/>
            <p:nvPr/>
          </p:nvSpPr>
          <p:spPr>
            <a:xfrm>
              <a:off x="7780522" y="3521373"/>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8" name="Rectangle 47"/>
            <p:cNvSpPr/>
            <p:nvPr/>
          </p:nvSpPr>
          <p:spPr>
            <a:xfrm>
              <a:off x="7780522" y="4664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a:t>
              </a:r>
              <a:endParaRPr lang="en-US" dirty="0">
                <a:solidFill>
                  <a:schemeClr val="tx1"/>
                </a:solidFill>
              </a:endParaRPr>
            </a:p>
          </p:txBody>
        </p:sp>
        <p:cxnSp>
          <p:nvCxnSpPr>
            <p:cNvPr id="65" name="Straight Arrow Connector 64"/>
            <p:cNvCxnSpPr>
              <a:cxnSpLocks/>
              <a:stCxn id="82" idx="3"/>
              <a:endCxn id="43" idx="1"/>
            </p:cNvCxnSpPr>
            <p:nvPr/>
          </p:nvCxnSpPr>
          <p:spPr>
            <a:xfrm>
              <a:off x="7468208" y="1966969"/>
              <a:ext cx="312314" cy="1411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83" idx="3"/>
              <a:endCxn id="44" idx="1"/>
            </p:cNvCxnSpPr>
            <p:nvPr/>
          </p:nvCxnSpPr>
          <p:spPr>
            <a:xfrm>
              <a:off x="7468208" y="2252719"/>
              <a:ext cx="312314" cy="2268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81" idx="3"/>
              <a:endCxn id="46" idx="1"/>
            </p:cNvCxnSpPr>
            <p:nvPr/>
          </p:nvCxnSpPr>
          <p:spPr>
            <a:xfrm>
              <a:off x="7468208" y="1681219"/>
              <a:ext cx="312314" cy="237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86" idx="3"/>
              <a:endCxn id="48" idx="1"/>
            </p:cNvCxnSpPr>
            <p:nvPr/>
          </p:nvCxnSpPr>
          <p:spPr>
            <a:xfrm>
              <a:off x="7468208" y="3656226"/>
              <a:ext cx="312314" cy="1151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a:stCxn id="85" idx="3"/>
              <a:endCxn id="45" idx="1"/>
            </p:cNvCxnSpPr>
            <p:nvPr/>
          </p:nvCxnSpPr>
          <p:spPr>
            <a:xfrm flipV="1">
              <a:off x="7468208" y="1990709"/>
              <a:ext cx="312314" cy="1379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89" idx="3"/>
              <a:endCxn id="42" idx="1"/>
            </p:cNvCxnSpPr>
            <p:nvPr/>
          </p:nvCxnSpPr>
          <p:spPr>
            <a:xfrm flipV="1">
              <a:off x="7468208" y="2260741"/>
              <a:ext cx="312314" cy="2109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202490" y="4887457"/>
              <a:ext cx="1688026" cy="646331"/>
            </a:xfrm>
            <a:prstGeom prst="rect">
              <a:avLst/>
            </a:prstGeom>
            <a:noFill/>
          </p:spPr>
          <p:txBody>
            <a:bodyPr wrap="none" rtlCol="0">
              <a:spAutoFit/>
            </a:bodyPr>
            <a:lstStyle/>
            <a:p>
              <a:r>
                <a:rPr lang="en-US" b="1" dirty="0"/>
                <a:t>Shuffle</a:t>
              </a:r>
            </a:p>
            <a:p>
              <a:r>
                <a:rPr lang="en-US" dirty="0"/>
                <a:t>(</a:t>
              </a:r>
              <a:r>
                <a:rPr lang="en-US" dirty="0" err="1"/>
                <a:t>key,value</a:t>
              </a:r>
              <a:r>
                <a:rPr lang="en-US" dirty="0"/>
                <a:t>) pairs</a:t>
              </a:r>
            </a:p>
          </p:txBody>
        </p:sp>
      </p:grpSp>
      <p:grpSp>
        <p:nvGrpSpPr>
          <p:cNvPr id="80" name="Group 79">
            <a:extLst>
              <a:ext uri="{FF2B5EF4-FFF2-40B4-BE49-F238E27FC236}">
                <a16:creationId xmlns:a16="http://schemas.microsoft.com/office/drawing/2014/main" id="{87F22C40-1C28-4F40-A2E7-98FA9615086C}"/>
              </a:ext>
            </a:extLst>
          </p:cNvPr>
          <p:cNvGrpSpPr/>
          <p:nvPr/>
        </p:nvGrpSpPr>
        <p:grpSpPr>
          <a:xfrm>
            <a:off x="5831914" y="1233240"/>
            <a:ext cx="1910535" cy="4007832"/>
            <a:chOff x="4251767" y="1241262"/>
            <a:chExt cx="1910535" cy="4007832"/>
          </a:xfrm>
        </p:grpSpPr>
        <p:sp>
          <p:nvSpPr>
            <p:cNvPr id="81" name="Rectangle 80">
              <a:extLst>
                <a:ext uri="{FF2B5EF4-FFF2-40B4-BE49-F238E27FC236}">
                  <a16:creationId xmlns:a16="http://schemas.microsoft.com/office/drawing/2014/main" id="{7E95FF90-8CA0-DA42-A592-CF08601B87AC}"/>
                </a:ext>
              </a:extLst>
            </p:cNvPr>
            <p:cNvSpPr/>
            <p:nvPr/>
          </p:nvSpPr>
          <p:spPr>
            <a:xfrm>
              <a:off x="4726011" y="1546366"/>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2" name="Rectangle 81">
              <a:extLst>
                <a:ext uri="{FF2B5EF4-FFF2-40B4-BE49-F238E27FC236}">
                  <a16:creationId xmlns:a16="http://schemas.microsoft.com/office/drawing/2014/main" id="{D7DF04A8-BE7C-9A48-8B28-4792631C04F3}"/>
                </a:ext>
              </a:extLst>
            </p:cNvPr>
            <p:cNvSpPr/>
            <p:nvPr/>
          </p:nvSpPr>
          <p:spPr>
            <a:xfrm>
              <a:off x="4726011" y="1832116"/>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3" name="Rectangle 82">
              <a:extLst>
                <a:ext uri="{FF2B5EF4-FFF2-40B4-BE49-F238E27FC236}">
                  <a16:creationId xmlns:a16="http://schemas.microsoft.com/office/drawing/2014/main" id="{B3ECA761-A148-0B48-B0A7-7EC6BD01FE48}"/>
                </a:ext>
              </a:extLst>
            </p:cNvPr>
            <p:cNvSpPr/>
            <p:nvPr/>
          </p:nvSpPr>
          <p:spPr>
            <a:xfrm>
              <a:off x="4726011" y="2117866"/>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5" name="Rectangle 84">
              <a:extLst>
                <a:ext uri="{FF2B5EF4-FFF2-40B4-BE49-F238E27FC236}">
                  <a16:creationId xmlns:a16="http://schemas.microsoft.com/office/drawing/2014/main" id="{4D093688-4654-4146-B496-AAC8247E2F5B}"/>
                </a:ext>
              </a:extLst>
            </p:cNvPr>
            <p:cNvSpPr/>
            <p:nvPr/>
          </p:nvSpPr>
          <p:spPr>
            <a:xfrm>
              <a:off x="4726011" y="3235623"/>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86" name="Rectangle 85">
              <a:extLst>
                <a:ext uri="{FF2B5EF4-FFF2-40B4-BE49-F238E27FC236}">
                  <a16:creationId xmlns:a16="http://schemas.microsoft.com/office/drawing/2014/main" id="{FF292B64-7AD9-2A41-9730-6EEF9CA3F84E}"/>
                </a:ext>
              </a:extLst>
            </p:cNvPr>
            <p:cNvSpPr/>
            <p:nvPr/>
          </p:nvSpPr>
          <p:spPr>
            <a:xfrm>
              <a:off x="4726011" y="3521373"/>
              <a:ext cx="1162050" cy="28575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7" name="Rectangle 86">
              <a:extLst>
                <a:ext uri="{FF2B5EF4-FFF2-40B4-BE49-F238E27FC236}">
                  <a16:creationId xmlns:a16="http://schemas.microsoft.com/office/drawing/2014/main" id="{D08FFC8A-B750-E640-A6EC-C3DFFB094D24}"/>
                </a:ext>
              </a:extLst>
            </p:cNvPr>
            <p:cNvSpPr/>
            <p:nvPr/>
          </p:nvSpPr>
          <p:spPr>
            <a:xfrm>
              <a:off x="4726011" y="4521498"/>
              <a:ext cx="1162050" cy="28575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89" name="Rectangle 88">
              <a:extLst>
                <a:ext uri="{FF2B5EF4-FFF2-40B4-BE49-F238E27FC236}">
                  <a16:creationId xmlns:a16="http://schemas.microsoft.com/office/drawing/2014/main" id="{3792CF90-1D0A-FF40-9564-F8632F33E665}"/>
                </a:ext>
              </a:extLst>
            </p:cNvPr>
            <p:cNvSpPr/>
            <p:nvPr/>
          </p:nvSpPr>
          <p:spPr>
            <a:xfrm>
              <a:off x="4726011" y="4235748"/>
              <a:ext cx="1162050" cy="28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92" name="Straight Arrow Connector 91">
              <a:extLst>
                <a:ext uri="{FF2B5EF4-FFF2-40B4-BE49-F238E27FC236}">
                  <a16:creationId xmlns:a16="http://schemas.microsoft.com/office/drawing/2014/main" id="{910ADDD7-138D-6943-BE52-AFAFE357A69D}"/>
                </a:ext>
              </a:extLst>
            </p:cNvPr>
            <p:cNvCxnSpPr>
              <a:cxnSpLocks/>
              <a:stCxn id="94" idx="3"/>
            </p:cNvCxnSpPr>
            <p:nvPr/>
          </p:nvCxnSpPr>
          <p:spPr>
            <a:xfrm>
              <a:off x="4251767" y="4534533"/>
              <a:ext cx="5047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6541470-6DEA-1E4D-874D-1979E27F6F66}"/>
                </a:ext>
              </a:extLst>
            </p:cNvPr>
            <p:cNvCxnSpPr>
              <a:cxnSpLocks/>
              <a:stCxn id="38" idx="3"/>
              <a:endCxn id="85" idx="1"/>
            </p:cNvCxnSpPr>
            <p:nvPr/>
          </p:nvCxnSpPr>
          <p:spPr>
            <a:xfrm flipV="1">
              <a:off x="4251767" y="3378498"/>
              <a:ext cx="474244" cy="8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A6BF902-6732-CE43-B23A-952EF6424C68}"/>
                </a:ext>
              </a:extLst>
            </p:cNvPr>
            <p:cNvCxnSpPr>
              <a:cxnSpLocks/>
              <a:stCxn id="36" idx="3"/>
              <a:endCxn id="82" idx="1"/>
            </p:cNvCxnSpPr>
            <p:nvPr/>
          </p:nvCxnSpPr>
          <p:spPr>
            <a:xfrm flipV="1">
              <a:off x="4251767" y="1974991"/>
              <a:ext cx="474244" cy="8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615C50-5969-B345-9B09-3F4B65AD7F39}"/>
                </a:ext>
              </a:extLst>
            </p:cNvPr>
            <p:cNvSpPr txBox="1"/>
            <p:nvPr/>
          </p:nvSpPr>
          <p:spPr>
            <a:xfrm>
              <a:off x="4293420" y="4879762"/>
              <a:ext cx="1035861" cy="369332"/>
            </a:xfrm>
            <a:prstGeom prst="rect">
              <a:avLst/>
            </a:prstGeom>
            <a:noFill/>
          </p:spPr>
          <p:txBody>
            <a:bodyPr wrap="none" rtlCol="0">
              <a:spAutoFit/>
            </a:bodyPr>
            <a:lstStyle/>
            <a:p>
              <a:r>
                <a:rPr lang="en-US" b="1" dirty="0"/>
                <a:t>Combine</a:t>
              </a:r>
            </a:p>
          </p:txBody>
        </p:sp>
        <p:sp>
          <p:nvSpPr>
            <p:cNvPr id="98" name="TextBox 97">
              <a:extLst>
                <a:ext uri="{FF2B5EF4-FFF2-40B4-BE49-F238E27FC236}">
                  <a16:creationId xmlns:a16="http://schemas.microsoft.com/office/drawing/2014/main" id="{0F7F75E8-F42A-B64D-85C3-972D1DD61666}"/>
                </a:ext>
              </a:extLst>
            </p:cNvPr>
            <p:cNvSpPr txBox="1"/>
            <p:nvPr/>
          </p:nvSpPr>
          <p:spPr>
            <a:xfrm>
              <a:off x="4451769" y="1241262"/>
              <a:ext cx="1710533" cy="369332"/>
            </a:xfrm>
            <a:prstGeom prst="rect">
              <a:avLst/>
            </a:prstGeom>
            <a:noFill/>
          </p:spPr>
          <p:txBody>
            <a:bodyPr wrap="none" rtlCol="0">
              <a:spAutoFit/>
            </a:bodyPr>
            <a:lstStyle/>
            <a:p>
              <a:r>
                <a:rPr lang="en-US" dirty="0"/>
                <a:t>(key-value pairs)</a:t>
              </a:r>
            </a:p>
          </p:txBody>
        </p:sp>
      </p:grpSp>
      <p:cxnSp>
        <p:nvCxnSpPr>
          <p:cNvPr id="112" name="Straight Arrow Connector 111">
            <a:extLst>
              <a:ext uri="{FF2B5EF4-FFF2-40B4-BE49-F238E27FC236}">
                <a16:creationId xmlns:a16="http://schemas.microsoft.com/office/drawing/2014/main" id="{49B38980-8554-ED49-949D-B3AE7760BA38}"/>
              </a:ext>
            </a:extLst>
          </p:cNvPr>
          <p:cNvCxnSpPr>
            <a:cxnSpLocks/>
            <a:stCxn id="87" idx="3"/>
            <a:endCxn id="47" idx="1"/>
          </p:cNvCxnSpPr>
          <p:nvPr/>
        </p:nvCxnSpPr>
        <p:spPr>
          <a:xfrm flipV="1">
            <a:off x="7468208" y="3664248"/>
            <a:ext cx="312314" cy="992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6200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sz="3600" b="1" dirty="0"/>
              <a:t>MapReduce gotchas</a:t>
            </a:r>
          </a:p>
        </p:txBody>
      </p:sp>
      <p:sp>
        <p:nvSpPr>
          <p:cNvPr id="17" name="Rectangle 16">
            <a:extLst>
              <a:ext uri="{FF2B5EF4-FFF2-40B4-BE49-F238E27FC236}">
                <a16:creationId xmlns:a16="http://schemas.microsoft.com/office/drawing/2014/main" id="{266712BB-7466-844B-A83F-FBEE7AEA2367}"/>
              </a:ext>
            </a:extLst>
          </p:cNvPr>
          <p:cNvSpPr/>
          <p:nvPr/>
        </p:nvSpPr>
        <p:spPr>
          <a:xfrm>
            <a:off x="1362634" y="2442883"/>
            <a:ext cx="1398495" cy="199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FFB59F0-2CAA-DC41-B55D-D02E044172F0}"/>
              </a:ext>
            </a:extLst>
          </p:cNvPr>
          <p:cNvSpPr/>
          <p:nvPr/>
        </p:nvSpPr>
        <p:spPr>
          <a:xfrm>
            <a:off x="9619128" y="2442883"/>
            <a:ext cx="1398495" cy="199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B53CDBE-A110-3445-AC15-DDFDE23EDAB5}"/>
              </a:ext>
            </a:extLst>
          </p:cNvPr>
          <p:cNvGrpSpPr/>
          <p:nvPr/>
        </p:nvGrpSpPr>
        <p:grpSpPr>
          <a:xfrm>
            <a:off x="3290046" y="1613648"/>
            <a:ext cx="5593977" cy="3648635"/>
            <a:chOff x="2859741" y="1290918"/>
            <a:chExt cx="5593977" cy="3648635"/>
          </a:xfrm>
        </p:grpSpPr>
        <p:grpSp>
          <p:nvGrpSpPr>
            <p:cNvPr id="18" name="Group 17">
              <a:extLst>
                <a:ext uri="{FF2B5EF4-FFF2-40B4-BE49-F238E27FC236}">
                  <a16:creationId xmlns:a16="http://schemas.microsoft.com/office/drawing/2014/main" id="{CE8ED5EE-EF0D-B549-8601-9B7741D002B4}"/>
                </a:ext>
              </a:extLst>
            </p:cNvPr>
            <p:cNvGrpSpPr/>
            <p:nvPr/>
          </p:nvGrpSpPr>
          <p:grpSpPr>
            <a:xfrm>
              <a:off x="2859741" y="1290918"/>
              <a:ext cx="5593977" cy="797859"/>
              <a:chOff x="2859741" y="1290918"/>
              <a:chExt cx="5593977" cy="797859"/>
            </a:xfrm>
          </p:grpSpPr>
          <p:sp>
            <p:nvSpPr>
              <p:cNvPr id="76" name="Rectangle 75">
                <a:extLst>
                  <a:ext uri="{FF2B5EF4-FFF2-40B4-BE49-F238E27FC236}">
                    <a16:creationId xmlns:a16="http://schemas.microsoft.com/office/drawing/2014/main" id="{95A32AE9-3CD9-D245-83EA-7A6BEC543404}"/>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13D4970-83D5-DF4D-870D-4F04997C6584}"/>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68CBD25-5484-814D-B8DE-BC5DF8CBA194}"/>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6B9A395-0BBD-E54C-830B-D910492C7B54}"/>
                </a:ext>
              </a:extLst>
            </p:cNvPr>
            <p:cNvGrpSpPr/>
            <p:nvPr/>
          </p:nvGrpSpPr>
          <p:grpSpPr>
            <a:xfrm>
              <a:off x="2859741" y="2716306"/>
              <a:ext cx="5593977" cy="797859"/>
              <a:chOff x="2859741" y="1290918"/>
              <a:chExt cx="5593977" cy="797859"/>
            </a:xfrm>
          </p:grpSpPr>
          <p:sp>
            <p:nvSpPr>
              <p:cNvPr id="91" name="Rectangle 90">
                <a:extLst>
                  <a:ext uri="{FF2B5EF4-FFF2-40B4-BE49-F238E27FC236}">
                    <a16:creationId xmlns:a16="http://schemas.microsoft.com/office/drawing/2014/main" id="{6EABD955-63EE-DA45-A766-9187E4A37AF4}"/>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6E6A08E3-969B-6744-B27B-9C9DA8B51D3E}"/>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2A43EC4-8676-ED4F-9813-537FB56BC560}"/>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9155EF4C-8672-2B40-AEE9-085DD6F45F47}"/>
                </a:ext>
              </a:extLst>
            </p:cNvPr>
            <p:cNvGrpSpPr/>
            <p:nvPr/>
          </p:nvGrpSpPr>
          <p:grpSpPr>
            <a:xfrm>
              <a:off x="2859741" y="4141694"/>
              <a:ext cx="5593977" cy="797859"/>
              <a:chOff x="2859741" y="1290918"/>
              <a:chExt cx="5593977" cy="797859"/>
            </a:xfrm>
          </p:grpSpPr>
          <p:sp>
            <p:nvSpPr>
              <p:cNvPr id="95" name="Rectangle 94">
                <a:extLst>
                  <a:ext uri="{FF2B5EF4-FFF2-40B4-BE49-F238E27FC236}">
                    <a16:creationId xmlns:a16="http://schemas.microsoft.com/office/drawing/2014/main" id="{CB8F5F87-0C33-424D-9FD9-41A677965CD5}"/>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1A310B1-29D5-F14E-A733-79CA22D690D0}"/>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7DAD916-1567-6743-9B3D-7B4DCC06F8AF}"/>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1" name="Straight Arrow Connector 20">
            <a:extLst>
              <a:ext uri="{FF2B5EF4-FFF2-40B4-BE49-F238E27FC236}">
                <a16:creationId xmlns:a16="http://schemas.microsoft.com/office/drawing/2014/main" id="{E92182A6-19E6-1C4C-9EA0-8668F5C28008}"/>
              </a:ext>
            </a:extLst>
          </p:cNvPr>
          <p:cNvCxnSpPr>
            <a:endCxn id="76" idx="1"/>
          </p:cNvCxnSpPr>
          <p:nvPr/>
        </p:nvCxnSpPr>
        <p:spPr>
          <a:xfrm flipV="1">
            <a:off x="2743200" y="2012578"/>
            <a:ext cx="546846" cy="1142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B65BCF9-FB5B-184E-9A1D-2EAA3DC9C1BF}"/>
              </a:ext>
            </a:extLst>
          </p:cNvPr>
          <p:cNvCxnSpPr>
            <a:cxnSpLocks/>
            <a:stCxn id="17" idx="3"/>
            <a:endCxn id="91" idx="1"/>
          </p:cNvCxnSpPr>
          <p:nvPr/>
        </p:nvCxnSpPr>
        <p:spPr>
          <a:xfrm>
            <a:off x="2761129" y="3437965"/>
            <a:ext cx="528917" cy="1"/>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05D1239-0C24-3A48-8DCD-D3012C44E490}"/>
              </a:ext>
            </a:extLst>
          </p:cNvPr>
          <p:cNvCxnSpPr>
            <a:cxnSpLocks/>
            <a:endCxn id="95" idx="1"/>
          </p:cNvCxnSpPr>
          <p:nvPr/>
        </p:nvCxnSpPr>
        <p:spPr>
          <a:xfrm>
            <a:off x="2779059" y="3747248"/>
            <a:ext cx="510987" cy="111610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BD65753-E8B4-5D4B-BC21-9A264ECAC96F}"/>
              </a:ext>
            </a:extLst>
          </p:cNvPr>
          <p:cNvCxnSpPr>
            <a:cxnSpLocks/>
            <a:stCxn id="76" idx="3"/>
          </p:cNvCxnSpPr>
          <p:nvPr/>
        </p:nvCxnSpPr>
        <p:spPr>
          <a:xfrm>
            <a:off x="4688541" y="2012578"/>
            <a:ext cx="708212" cy="10892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F46D1CC-5F31-7844-98D6-5E290E9A5D64}"/>
              </a:ext>
            </a:extLst>
          </p:cNvPr>
          <p:cNvCxnSpPr>
            <a:cxnSpLocks/>
            <a:stCxn id="76" idx="3"/>
            <a:endCxn id="80" idx="1"/>
          </p:cNvCxnSpPr>
          <p:nvPr/>
        </p:nvCxnSpPr>
        <p:spPr>
          <a:xfrm>
            <a:off x="4688541" y="2012578"/>
            <a:ext cx="6992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D914549-1241-BD47-AA54-BC94B0904E30}"/>
              </a:ext>
            </a:extLst>
          </p:cNvPr>
          <p:cNvCxnSpPr>
            <a:cxnSpLocks/>
            <a:stCxn id="91" idx="3"/>
          </p:cNvCxnSpPr>
          <p:nvPr/>
        </p:nvCxnSpPr>
        <p:spPr>
          <a:xfrm flipV="1">
            <a:off x="4688541" y="2133600"/>
            <a:ext cx="708212" cy="13043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F51081C-0325-6C47-BF00-15EA6AA1465D}"/>
              </a:ext>
            </a:extLst>
          </p:cNvPr>
          <p:cNvCxnSpPr>
            <a:cxnSpLocks/>
            <a:stCxn id="91" idx="3"/>
            <a:endCxn id="92" idx="1"/>
          </p:cNvCxnSpPr>
          <p:nvPr/>
        </p:nvCxnSpPr>
        <p:spPr>
          <a:xfrm>
            <a:off x="4688541" y="3437966"/>
            <a:ext cx="699246" cy="0"/>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99E7406-181D-094E-A5A9-51AD3ECE348F}"/>
              </a:ext>
            </a:extLst>
          </p:cNvPr>
          <p:cNvCxnSpPr>
            <a:cxnSpLocks/>
            <a:stCxn id="91" idx="3"/>
          </p:cNvCxnSpPr>
          <p:nvPr/>
        </p:nvCxnSpPr>
        <p:spPr>
          <a:xfrm>
            <a:off x="4688541" y="3437966"/>
            <a:ext cx="690283" cy="127746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C1F21243-E601-C042-B7D7-29A1412FAB5A}"/>
              </a:ext>
            </a:extLst>
          </p:cNvPr>
          <p:cNvCxnSpPr>
            <a:cxnSpLocks/>
            <a:stCxn id="95" idx="3"/>
          </p:cNvCxnSpPr>
          <p:nvPr/>
        </p:nvCxnSpPr>
        <p:spPr>
          <a:xfrm flipV="1">
            <a:off x="4688541" y="3854824"/>
            <a:ext cx="690283" cy="100853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1726343-2D36-9E40-92C3-3442EB6A4179}"/>
              </a:ext>
            </a:extLst>
          </p:cNvPr>
          <p:cNvCxnSpPr>
            <a:cxnSpLocks/>
            <a:stCxn id="95" idx="3"/>
            <a:endCxn id="96" idx="1"/>
          </p:cNvCxnSpPr>
          <p:nvPr/>
        </p:nvCxnSpPr>
        <p:spPr>
          <a:xfrm>
            <a:off x="4688541" y="4863354"/>
            <a:ext cx="699246"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146B0E4F-D07C-2A42-9447-3248FF4D91CF}"/>
              </a:ext>
            </a:extLst>
          </p:cNvPr>
          <p:cNvCxnSpPr>
            <a:cxnSpLocks/>
            <a:stCxn id="95" idx="3"/>
          </p:cNvCxnSpPr>
          <p:nvPr/>
        </p:nvCxnSpPr>
        <p:spPr>
          <a:xfrm flipV="1">
            <a:off x="4688541" y="2420471"/>
            <a:ext cx="672353" cy="24428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BC1AA55-17BC-E74F-AA79-52F797EF3BC7}"/>
              </a:ext>
            </a:extLst>
          </p:cNvPr>
          <p:cNvCxnSpPr>
            <a:cxnSpLocks/>
            <a:stCxn id="76" idx="3"/>
          </p:cNvCxnSpPr>
          <p:nvPr/>
        </p:nvCxnSpPr>
        <p:spPr>
          <a:xfrm>
            <a:off x="4688541" y="2012578"/>
            <a:ext cx="690283" cy="24518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1C78C1D-B884-FA41-9E82-73268ABE7581}"/>
              </a:ext>
            </a:extLst>
          </p:cNvPr>
          <p:cNvCxnSpPr>
            <a:cxnSpLocks/>
          </p:cNvCxnSpPr>
          <p:nvPr/>
        </p:nvCxnSpPr>
        <p:spPr>
          <a:xfrm>
            <a:off x="6777317" y="1967754"/>
            <a:ext cx="708212" cy="10892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FD0E914-E9CC-D849-8F54-298E7CB49B69}"/>
              </a:ext>
            </a:extLst>
          </p:cNvPr>
          <p:cNvCxnSpPr>
            <a:cxnSpLocks/>
          </p:cNvCxnSpPr>
          <p:nvPr/>
        </p:nvCxnSpPr>
        <p:spPr>
          <a:xfrm>
            <a:off x="6777317" y="1967754"/>
            <a:ext cx="6992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FBA55E5-EACB-4C46-A18B-49DBB42484D0}"/>
              </a:ext>
            </a:extLst>
          </p:cNvPr>
          <p:cNvCxnSpPr>
            <a:cxnSpLocks/>
          </p:cNvCxnSpPr>
          <p:nvPr/>
        </p:nvCxnSpPr>
        <p:spPr>
          <a:xfrm flipV="1">
            <a:off x="6777317" y="2088776"/>
            <a:ext cx="708212" cy="13043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3B73FB9-FB0D-ED44-B0CC-3B20DD86D8E9}"/>
              </a:ext>
            </a:extLst>
          </p:cNvPr>
          <p:cNvCxnSpPr>
            <a:cxnSpLocks/>
          </p:cNvCxnSpPr>
          <p:nvPr/>
        </p:nvCxnSpPr>
        <p:spPr>
          <a:xfrm>
            <a:off x="6777317" y="3393142"/>
            <a:ext cx="6992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E6E7347B-7679-4E4F-8B7A-479CFD6586DB}"/>
              </a:ext>
            </a:extLst>
          </p:cNvPr>
          <p:cNvCxnSpPr>
            <a:cxnSpLocks/>
          </p:cNvCxnSpPr>
          <p:nvPr/>
        </p:nvCxnSpPr>
        <p:spPr>
          <a:xfrm>
            <a:off x="6777317" y="3393142"/>
            <a:ext cx="690283" cy="127746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E800F797-4F2B-B345-8714-B3C853A31A6D}"/>
              </a:ext>
            </a:extLst>
          </p:cNvPr>
          <p:cNvCxnSpPr>
            <a:cxnSpLocks/>
          </p:cNvCxnSpPr>
          <p:nvPr/>
        </p:nvCxnSpPr>
        <p:spPr>
          <a:xfrm flipV="1">
            <a:off x="6777317" y="3810000"/>
            <a:ext cx="690283" cy="1008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16EDCF8-BA62-DB4B-A71C-F9618EEA65CB}"/>
              </a:ext>
            </a:extLst>
          </p:cNvPr>
          <p:cNvCxnSpPr>
            <a:cxnSpLocks/>
          </p:cNvCxnSpPr>
          <p:nvPr/>
        </p:nvCxnSpPr>
        <p:spPr>
          <a:xfrm>
            <a:off x="6777317" y="4818530"/>
            <a:ext cx="699246"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0A56736-8123-184D-AA36-EC04083256AD}"/>
              </a:ext>
            </a:extLst>
          </p:cNvPr>
          <p:cNvCxnSpPr>
            <a:cxnSpLocks/>
          </p:cNvCxnSpPr>
          <p:nvPr/>
        </p:nvCxnSpPr>
        <p:spPr>
          <a:xfrm flipV="1">
            <a:off x="6777317" y="2375647"/>
            <a:ext cx="672353" cy="24428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D2CFB12C-8D81-3E49-9A79-802B67BD0543}"/>
              </a:ext>
            </a:extLst>
          </p:cNvPr>
          <p:cNvCxnSpPr>
            <a:cxnSpLocks/>
          </p:cNvCxnSpPr>
          <p:nvPr/>
        </p:nvCxnSpPr>
        <p:spPr>
          <a:xfrm>
            <a:off x="6777317" y="1967754"/>
            <a:ext cx="690283" cy="24518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21B8A9C-87EB-044A-A4B2-6F4E16BC1EA4}"/>
              </a:ext>
            </a:extLst>
          </p:cNvPr>
          <p:cNvCxnSpPr>
            <a:cxnSpLocks/>
          </p:cNvCxnSpPr>
          <p:nvPr/>
        </p:nvCxnSpPr>
        <p:spPr>
          <a:xfrm>
            <a:off x="8884023" y="1976719"/>
            <a:ext cx="708212" cy="1089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C735B07D-B467-974D-906D-3D82785726F0}"/>
              </a:ext>
            </a:extLst>
          </p:cNvPr>
          <p:cNvCxnSpPr>
            <a:cxnSpLocks/>
          </p:cNvCxnSpPr>
          <p:nvPr/>
        </p:nvCxnSpPr>
        <p:spPr>
          <a:xfrm>
            <a:off x="8884023" y="3402107"/>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D96027C1-5EF5-BD43-AAF1-6B9ECB3476E5}"/>
              </a:ext>
            </a:extLst>
          </p:cNvPr>
          <p:cNvCxnSpPr>
            <a:cxnSpLocks/>
          </p:cNvCxnSpPr>
          <p:nvPr/>
        </p:nvCxnSpPr>
        <p:spPr>
          <a:xfrm flipV="1">
            <a:off x="8884023" y="3818965"/>
            <a:ext cx="690283" cy="100853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801CDE0D-0D51-E547-929E-6EA60FA02CB8}"/>
              </a:ext>
            </a:extLst>
          </p:cNvPr>
          <p:cNvSpPr txBox="1"/>
          <p:nvPr/>
        </p:nvSpPr>
        <p:spPr>
          <a:xfrm>
            <a:off x="622117" y="5453760"/>
            <a:ext cx="11771284" cy="830997"/>
          </a:xfrm>
          <a:prstGeom prst="rect">
            <a:avLst/>
          </a:prstGeom>
          <a:noFill/>
        </p:spPr>
        <p:txBody>
          <a:bodyPr wrap="square" rtlCol="0">
            <a:spAutoFit/>
          </a:bodyPr>
          <a:lstStyle/>
          <a:p>
            <a:pPr marL="547688" indent="-547688"/>
            <a:r>
              <a:rPr lang="en-US" sz="2400" dirty="0"/>
              <a:t>Shuffling is the network bottleneck of MapReduce operations, because placement of “reducers” cannot be optimized based on data locality.</a:t>
            </a:r>
          </a:p>
        </p:txBody>
      </p:sp>
    </p:spTree>
    <p:extLst>
      <p:ext uri="{BB962C8B-B14F-4D97-AF65-F5344CB8AC3E}">
        <p14:creationId xmlns:p14="http://schemas.microsoft.com/office/powerpoint/2010/main" val="24784688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12192000" cy="755650"/>
          </a:xfrm>
        </p:spPr>
        <p:txBody>
          <a:bodyPr>
            <a:normAutofit/>
          </a:bodyPr>
          <a:lstStyle/>
          <a:p>
            <a:pPr algn="ctr"/>
            <a:r>
              <a:rPr lang="en-US" sz="3600" b="1" dirty="0"/>
              <a:t>MapReduce Best Practices</a:t>
            </a:r>
          </a:p>
        </p:txBody>
      </p:sp>
      <p:sp>
        <p:nvSpPr>
          <p:cNvPr id="17" name="Rectangle 16">
            <a:extLst>
              <a:ext uri="{FF2B5EF4-FFF2-40B4-BE49-F238E27FC236}">
                <a16:creationId xmlns:a16="http://schemas.microsoft.com/office/drawing/2014/main" id="{266712BB-7466-844B-A83F-FBEE7AEA2367}"/>
              </a:ext>
            </a:extLst>
          </p:cNvPr>
          <p:cNvSpPr/>
          <p:nvPr/>
        </p:nvSpPr>
        <p:spPr>
          <a:xfrm>
            <a:off x="1362634" y="2442883"/>
            <a:ext cx="1398495" cy="199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FFB59F0-2CAA-DC41-B55D-D02E044172F0}"/>
              </a:ext>
            </a:extLst>
          </p:cNvPr>
          <p:cNvSpPr/>
          <p:nvPr/>
        </p:nvSpPr>
        <p:spPr>
          <a:xfrm>
            <a:off x="9619128" y="2442883"/>
            <a:ext cx="1398495" cy="199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B53CDBE-A110-3445-AC15-DDFDE23EDAB5}"/>
              </a:ext>
            </a:extLst>
          </p:cNvPr>
          <p:cNvGrpSpPr/>
          <p:nvPr/>
        </p:nvGrpSpPr>
        <p:grpSpPr>
          <a:xfrm>
            <a:off x="3290046" y="1613648"/>
            <a:ext cx="5593977" cy="3648635"/>
            <a:chOff x="2859741" y="1290918"/>
            <a:chExt cx="5593977" cy="3648635"/>
          </a:xfrm>
        </p:grpSpPr>
        <p:grpSp>
          <p:nvGrpSpPr>
            <p:cNvPr id="18" name="Group 17">
              <a:extLst>
                <a:ext uri="{FF2B5EF4-FFF2-40B4-BE49-F238E27FC236}">
                  <a16:creationId xmlns:a16="http://schemas.microsoft.com/office/drawing/2014/main" id="{CE8ED5EE-EF0D-B549-8601-9B7741D002B4}"/>
                </a:ext>
              </a:extLst>
            </p:cNvPr>
            <p:cNvGrpSpPr/>
            <p:nvPr/>
          </p:nvGrpSpPr>
          <p:grpSpPr>
            <a:xfrm>
              <a:off x="2859741" y="1290918"/>
              <a:ext cx="5593977" cy="797859"/>
              <a:chOff x="2859741" y="1290918"/>
              <a:chExt cx="5593977" cy="797859"/>
            </a:xfrm>
          </p:grpSpPr>
          <p:sp>
            <p:nvSpPr>
              <p:cNvPr id="76" name="Rectangle 75">
                <a:extLst>
                  <a:ext uri="{FF2B5EF4-FFF2-40B4-BE49-F238E27FC236}">
                    <a16:creationId xmlns:a16="http://schemas.microsoft.com/office/drawing/2014/main" id="{95A32AE9-3CD9-D245-83EA-7A6BEC543404}"/>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13D4970-83D5-DF4D-870D-4F04997C6584}"/>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68CBD25-5484-814D-B8DE-BC5DF8CBA194}"/>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6B9A395-0BBD-E54C-830B-D910492C7B54}"/>
                </a:ext>
              </a:extLst>
            </p:cNvPr>
            <p:cNvGrpSpPr/>
            <p:nvPr/>
          </p:nvGrpSpPr>
          <p:grpSpPr>
            <a:xfrm>
              <a:off x="2859741" y="2716306"/>
              <a:ext cx="5593977" cy="797859"/>
              <a:chOff x="2859741" y="1290918"/>
              <a:chExt cx="5593977" cy="797859"/>
            </a:xfrm>
          </p:grpSpPr>
          <p:sp>
            <p:nvSpPr>
              <p:cNvPr id="91" name="Rectangle 90">
                <a:extLst>
                  <a:ext uri="{FF2B5EF4-FFF2-40B4-BE49-F238E27FC236}">
                    <a16:creationId xmlns:a16="http://schemas.microsoft.com/office/drawing/2014/main" id="{6EABD955-63EE-DA45-A766-9187E4A37AF4}"/>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6E6A08E3-969B-6744-B27B-9C9DA8B51D3E}"/>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2A43EC4-8676-ED4F-9813-537FB56BC560}"/>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9155EF4C-8672-2B40-AEE9-085DD6F45F47}"/>
                </a:ext>
              </a:extLst>
            </p:cNvPr>
            <p:cNvGrpSpPr/>
            <p:nvPr/>
          </p:nvGrpSpPr>
          <p:grpSpPr>
            <a:xfrm>
              <a:off x="2859741" y="4141694"/>
              <a:ext cx="5593977" cy="797859"/>
              <a:chOff x="2859741" y="1290918"/>
              <a:chExt cx="5593977" cy="797859"/>
            </a:xfrm>
          </p:grpSpPr>
          <p:sp>
            <p:nvSpPr>
              <p:cNvPr id="95" name="Rectangle 94">
                <a:extLst>
                  <a:ext uri="{FF2B5EF4-FFF2-40B4-BE49-F238E27FC236}">
                    <a16:creationId xmlns:a16="http://schemas.microsoft.com/office/drawing/2014/main" id="{CB8F5F87-0C33-424D-9FD9-41A677965CD5}"/>
                  </a:ext>
                </a:extLst>
              </p:cNvPr>
              <p:cNvSpPr/>
              <p:nvPr/>
            </p:nvSpPr>
            <p:spPr>
              <a:xfrm>
                <a:off x="2859741"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1A310B1-29D5-F14E-A733-79CA22D690D0}"/>
                  </a:ext>
                </a:extLst>
              </p:cNvPr>
              <p:cNvSpPr/>
              <p:nvPr/>
            </p:nvSpPr>
            <p:spPr>
              <a:xfrm>
                <a:off x="4957482"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7DAD916-1567-6743-9B3D-7B4DCC06F8AF}"/>
                  </a:ext>
                </a:extLst>
              </p:cNvPr>
              <p:cNvSpPr/>
              <p:nvPr/>
            </p:nvSpPr>
            <p:spPr>
              <a:xfrm>
                <a:off x="7055223" y="1290918"/>
                <a:ext cx="1398495" cy="7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1" name="Straight Arrow Connector 20">
            <a:extLst>
              <a:ext uri="{FF2B5EF4-FFF2-40B4-BE49-F238E27FC236}">
                <a16:creationId xmlns:a16="http://schemas.microsoft.com/office/drawing/2014/main" id="{E92182A6-19E6-1C4C-9EA0-8668F5C28008}"/>
              </a:ext>
            </a:extLst>
          </p:cNvPr>
          <p:cNvCxnSpPr>
            <a:endCxn id="76" idx="1"/>
          </p:cNvCxnSpPr>
          <p:nvPr/>
        </p:nvCxnSpPr>
        <p:spPr>
          <a:xfrm flipV="1">
            <a:off x="2743200" y="2012578"/>
            <a:ext cx="546846" cy="114299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B65BCF9-FB5B-184E-9A1D-2EAA3DC9C1BF}"/>
              </a:ext>
            </a:extLst>
          </p:cNvPr>
          <p:cNvCxnSpPr>
            <a:cxnSpLocks/>
            <a:stCxn id="17" idx="3"/>
            <a:endCxn id="91" idx="1"/>
          </p:cNvCxnSpPr>
          <p:nvPr/>
        </p:nvCxnSpPr>
        <p:spPr>
          <a:xfrm>
            <a:off x="2761129" y="3437965"/>
            <a:ext cx="528917"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05D1239-0C24-3A48-8DCD-D3012C44E490}"/>
              </a:ext>
            </a:extLst>
          </p:cNvPr>
          <p:cNvCxnSpPr>
            <a:cxnSpLocks/>
            <a:endCxn id="95" idx="1"/>
          </p:cNvCxnSpPr>
          <p:nvPr/>
        </p:nvCxnSpPr>
        <p:spPr>
          <a:xfrm>
            <a:off x="2779059" y="3747248"/>
            <a:ext cx="510987" cy="111610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F46D1CC-5F31-7844-98D6-5E290E9A5D64}"/>
              </a:ext>
            </a:extLst>
          </p:cNvPr>
          <p:cNvCxnSpPr>
            <a:cxnSpLocks/>
            <a:stCxn id="76" idx="3"/>
            <a:endCxn id="80" idx="1"/>
          </p:cNvCxnSpPr>
          <p:nvPr/>
        </p:nvCxnSpPr>
        <p:spPr>
          <a:xfrm>
            <a:off x="4688541" y="2012578"/>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F51081C-0325-6C47-BF00-15EA6AA1465D}"/>
              </a:ext>
            </a:extLst>
          </p:cNvPr>
          <p:cNvCxnSpPr>
            <a:cxnSpLocks/>
            <a:stCxn id="91" idx="3"/>
            <a:endCxn id="92" idx="1"/>
          </p:cNvCxnSpPr>
          <p:nvPr/>
        </p:nvCxnSpPr>
        <p:spPr>
          <a:xfrm>
            <a:off x="4688541" y="3437966"/>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D1726343-2D36-9E40-92C3-3442EB6A4179}"/>
              </a:ext>
            </a:extLst>
          </p:cNvPr>
          <p:cNvCxnSpPr>
            <a:cxnSpLocks/>
            <a:stCxn id="95" idx="3"/>
            <a:endCxn id="96" idx="1"/>
          </p:cNvCxnSpPr>
          <p:nvPr/>
        </p:nvCxnSpPr>
        <p:spPr>
          <a:xfrm>
            <a:off x="4688541" y="4863354"/>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FD0E914-E9CC-D849-8F54-298E7CB49B69}"/>
              </a:ext>
            </a:extLst>
          </p:cNvPr>
          <p:cNvCxnSpPr>
            <a:cxnSpLocks/>
          </p:cNvCxnSpPr>
          <p:nvPr/>
        </p:nvCxnSpPr>
        <p:spPr>
          <a:xfrm>
            <a:off x="6777317" y="1967754"/>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3B73FB9-FB0D-ED44-B0CC-3B20DD86D8E9}"/>
              </a:ext>
            </a:extLst>
          </p:cNvPr>
          <p:cNvCxnSpPr>
            <a:cxnSpLocks/>
          </p:cNvCxnSpPr>
          <p:nvPr/>
        </p:nvCxnSpPr>
        <p:spPr>
          <a:xfrm>
            <a:off x="6777317" y="3393142"/>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16EDCF8-BA62-DB4B-A71C-F9618EEA65CB}"/>
              </a:ext>
            </a:extLst>
          </p:cNvPr>
          <p:cNvCxnSpPr>
            <a:cxnSpLocks/>
          </p:cNvCxnSpPr>
          <p:nvPr/>
        </p:nvCxnSpPr>
        <p:spPr>
          <a:xfrm>
            <a:off x="6777317" y="4818530"/>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21B8A9C-87EB-044A-A4B2-6F4E16BC1EA4}"/>
              </a:ext>
            </a:extLst>
          </p:cNvPr>
          <p:cNvCxnSpPr>
            <a:cxnSpLocks/>
          </p:cNvCxnSpPr>
          <p:nvPr/>
        </p:nvCxnSpPr>
        <p:spPr>
          <a:xfrm>
            <a:off x="8884023" y="1976719"/>
            <a:ext cx="708212" cy="108921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C735B07D-B467-974D-906D-3D82785726F0}"/>
              </a:ext>
            </a:extLst>
          </p:cNvPr>
          <p:cNvCxnSpPr>
            <a:cxnSpLocks/>
          </p:cNvCxnSpPr>
          <p:nvPr/>
        </p:nvCxnSpPr>
        <p:spPr>
          <a:xfrm>
            <a:off x="8884023" y="3402107"/>
            <a:ext cx="699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D96027C1-5EF5-BD43-AAF1-6B9ECB3476E5}"/>
              </a:ext>
            </a:extLst>
          </p:cNvPr>
          <p:cNvCxnSpPr>
            <a:cxnSpLocks/>
          </p:cNvCxnSpPr>
          <p:nvPr/>
        </p:nvCxnSpPr>
        <p:spPr>
          <a:xfrm flipV="1">
            <a:off x="8884023" y="3818965"/>
            <a:ext cx="690283" cy="100853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801CDE0D-0D51-E547-929E-6EA60FA02CB8}"/>
              </a:ext>
            </a:extLst>
          </p:cNvPr>
          <p:cNvSpPr txBox="1"/>
          <p:nvPr/>
        </p:nvSpPr>
        <p:spPr>
          <a:xfrm>
            <a:off x="179295" y="5453760"/>
            <a:ext cx="11707906" cy="830997"/>
          </a:xfrm>
          <a:prstGeom prst="rect">
            <a:avLst/>
          </a:prstGeom>
          <a:noFill/>
        </p:spPr>
        <p:txBody>
          <a:bodyPr wrap="square" rtlCol="0">
            <a:spAutoFit/>
          </a:bodyPr>
          <a:lstStyle/>
          <a:p>
            <a:pPr marL="547688" indent="-547688"/>
            <a:r>
              <a:rPr lang="en-US" sz="2400" dirty="0"/>
              <a:t>Optimization starts with good data partitioning practices to better balance the load (on CPU, RAM), and minimize data shuffling (network bottlenecks)</a:t>
            </a:r>
          </a:p>
        </p:txBody>
      </p:sp>
      <p:cxnSp>
        <p:nvCxnSpPr>
          <p:cNvPr id="43" name="Straight Arrow Connector 42">
            <a:extLst>
              <a:ext uri="{FF2B5EF4-FFF2-40B4-BE49-F238E27FC236}">
                <a16:creationId xmlns:a16="http://schemas.microsoft.com/office/drawing/2014/main" id="{75F5DA0E-E925-224B-B1D3-B8B6A2761461}"/>
              </a:ext>
            </a:extLst>
          </p:cNvPr>
          <p:cNvCxnSpPr>
            <a:cxnSpLocks/>
            <a:stCxn id="76" idx="3"/>
          </p:cNvCxnSpPr>
          <p:nvPr/>
        </p:nvCxnSpPr>
        <p:spPr>
          <a:xfrm>
            <a:off x="4688541" y="2012578"/>
            <a:ext cx="708212" cy="1035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7484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C64DB-EBE0-8549-987F-AD843BD2828F}"/>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b="1" dirty="0"/>
              <a:t>HIVE</a:t>
            </a:r>
          </a:p>
        </p:txBody>
      </p:sp>
      <p:sp>
        <p:nvSpPr>
          <p:cNvPr id="2" name="TextBox 1">
            <a:extLst>
              <a:ext uri="{FF2B5EF4-FFF2-40B4-BE49-F238E27FC236}">
                <a16:creationId xmlns:a16="http://schemas.microsoft.com/office/drawing/2014/main" id="{2491DF42-964A-274D-9A7A-50A7979A0B95}"/>
              </a:ext>
            </a:extLst>
          </p:cNvPr>
          <p:cNvSpPr txBox="1"/>
          <p:nvPr/>
        </p:nvSpPr>
        <p:spPr>
          <a:xfrm>
            <a:off x="219456" y="5742432"/>
            <a:ext cx="6309163" cy="369332"/>
          </a:xfrm>
          <a:prstGeom prst="rect">
            <a:avLst/>
          </a:prstGeom>
          <a:noFill/>
        </p:spPr>
        <p:txBody>
          <a:bodyPr wrap="none" rtlCol="0">
            <a:spAutoFit/>
          </a:bodyPr>
          <a:lstStyle/>
          <a:p>
            <a:r>
              <a:rPr lang="en-US" dirty="0"/>
              <a:t>source: https://</a:t>
            </a:r>
            <a:r>
              <a:rPr lang="en-US" dirty="0" err="1"/>
              <a:t>cwiki.apache.org</a:t>
            </a:r>
            <a:r>
              <a:rPr lang="en-US" dirty="0"/>
              <a:t>/confluence/display/Hive/Design</a:t>
            </a:r>
          </a:p>
        </p:txBody>
      </p:sp>
      <p:sp>
        <p:nvSpPr>
          <p:cNvPr id="9" name="Content Placeholder 1">
            <a:extLst>
              <a:ext uri="{FF2B5EF4-FFF2-40B4-BE49-F238E27FC236}">
                <a16:creationId xmlns:a16="http://schemas.microsoft.com/office/drawing/2014/main" id="{5F398666-41B0-AB40-86F8-B0AB536FDF6F}"/>
              </a:ext>
            </a:extLst>
          </p:cNvPr>
          <p:cNvSpPr txBox="1">
            <a:spLocks/>
          </p:cNvSpPr>
          <p:nvPr/>
        </p:nvSpPr>
        <p:spPr>
          <a:xfrm>
            <a:off x="1436688" y="1276350"/>
            <a:ext cx="10755312" cy="4900613"/>
          </a:xfrm>
          <a:prstGeom prst="rect">
            <a:avLst/>
          </a:prstGeom>
        </p:spPr>
        <p:txBody>
          <a:bodyPr vert="horz" lIns="182843" tIns="91422" rIns="182843" bIns="91422" rtlCol="0">
            <a:normAutofit/>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What you need to know</a:t>
            </a:r>
          </a:p>
          <a:p>
            <a:pPr lvl="1"/>
            <a:r>
              <a:rPr lang="en-US" sz="2400" dirty="0"/>
              <a:t>Data warehouse software facilitates reading, writing, and managing large datasets</a:t>
            </a:r>
          </a:p>
          <a:p>
            <a:pPr lvl="1"/>
            <a:r>
              <a:rPr lang="en-US" sz="2400" dirty="0"/>
              <a:t>Built on top of </a:t>
            </a:r>
            <a:r>
              <a:rPr lang="en-US" sz="2400" b="1" dirty="0"/>
              <a:t>Hadoop</a:t>
            </a:r>
            <a:r>
              <a:rPr lang="en-US" sz="2400" dirty="0"/>
              <a:t>,</a:t>
            </a:r>
          </a:p>
          <a:p>
            <a:pPr lvl="1"/>
            <a:r>
              <a:rPr lang="en-US" sz="2400" dirty="0"/>
              <a:t>Easy access to data stored in </a:t>
            </a:r>
            <a:r>
              <a:rPr lang="en-US" sz="2400" b="1" dirty="0"/>
              <a:t>HDFS </a:t>
            </a:r>
            <a:r>
              <a:rPr lang="en-US" sz="2400" dirty="0"/>
              <a:t>or in other data storage systems (HBase, ...) via SQL</a:t>
            </a:r>
          </a:p>
          <a:p>
            <a:pPr lvl="1"/>
            <a:r>
              <a:rPr lang="en-US" sz="2400" dirty="0"/>
              <a:t>Distributed SQL Query engine execution via </a:t>
            </a:r>
            <a:r>
              <a:rPr lang="en-US" sz="2400" dirty="0" err="1"/>
              <a:t>Tez</a:t>
            </a:r>
            <a:r>
              <a:rPr lang="en-US" sz="2400" dirty="0"/>
              <a:t>, Spark, or plain MapReduce.</a:t>
            </a:r>
          </a:p>
        </p:txBody>
      </p:sp>
    </p:spTree>
    <p:extLst>
      <p:ext uri="{BB962C8B-B14F-4D97-AF65-F5344CB8AC3E}">
        <p14:creationId xmlns:p14="http://schemas.microsoft.com/office/powerpoint/2010/main" val="28219925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C64DB-EBE0-8549-987F-AD843BD2828F}"/>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b="1" dirty="0"/>
              <a:t>HIVE – under the hood</a:t>
            </a:r>
          </a:p>
        </p:txBody>
      </p:sp>
      <p:sp>
        <p:nvSpPr>
          <p:cNvPr id="2" name="TextBox 1">
            <a:extLst>
              <a:ext uri="{FF2B5EF4-FFF2-40B4-BE49-F238E27FC236}">
                <a16:creationId xmlns:a16="http://schemas.microsoft.com/office/drawing/2014/main" id="{2491DF42-964A-274D-9A7A-50A7979A0B95}"/>
              </a:ext>
            </a:extLst>
          </p:cNvPr>
          <p:cNvSpPr txBox="1"/>
          <p:nvPr/>
        </p:nvSpPr>
        <p:spPr>
          <a:xfrm>
            <a:off x="219456" y="5742432"/>
            <a:ext cx="6309163" cy="369332"/>
          </a:xfrm>
          <a:prstGeom prst="rect">
            <a:avLst/>
          </a:prstGeom>
          <a:noFill/>
        </p:spPr>
        <p:txBody>
          <a:bodyPr wrap="none" rtlCol="0">
            <a:spAutoFit/>
          </a:bodyPr>
          <a:lstStyle/>
          <a:p>
            <a:r>
              <a:rPr lang="en-US" dirty="0"/>
              <a:t>source: https://</a:t>
            </a:r>
            <a:r>
              <a:rPr lang="en-US" dirty="0" err="1"/>
              <a:t>cwiki.apache.org</a:t>
            </a:r>
            <a:r>
              <a:rPr lang="en-US" dirty="0"/>
              <a:t>/confluence/display/Hive/Design</a:t>
            </a:r>
          </a:p>
        </p:txBody>
      </p:sp>
      <p:pic>
        <p:nvPicPr>
          <p:cNvPr id="7" name="Picture 6">
            <a:extLst>
              <a:ext uri="{FF2B5EF4-FFF2-40B4-BE49-F238E27FC236}">
                <a16:creationId xmlns:a16="http://schemas.microsoft.com/office/drawing/2014/main" id="{2A73D5FD-5F42-9E43-902B-E0B0CC0A3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851" y="760698"/>
            <a:ext cx="9532661" cy="4929156"/>
          </a:xfrm>
          <a:prstGeom prst="rect">
            <a:avLst/>
          </a:prstGeom>
        </p:spPr>
      </p:pic>
      <p:sp>
        <p:nvSpPr>
          <p:cNvPr id="8" name="Rectangle 7">
            <a:extLst>
              <a:ext uri="{FF2B5EF4-FFF2-40B4-BE49-F238E27FC236}">
                <a16:creationId xmlns:a16="http://schemas.microsoft.com/office/drawing/2014/main" id="{D4F6E1AD-D984-B143-A174-5A6CAB2BED49}"/>
              </a:ext>
            </a:extLst>
          </p:cNvPr>
          <p:cNvSpPr/>
          <p:nvPr/>
        </p:nvSpPr>
        <p:spPr>
          <a:xfrm>
            <a:off x="1261872" y="713232"/>
            <a:ext cx="4846320" cy="4645152"/>
          </a:xfrm>
          <a:prstGeom prst="rect">
            <a:avLst/>
          </a:prstGeom>
          <a:solidFill>
            <a:schemeClr val="tx1">
              <a:lumMod val="10000"/>
              <a:lumOff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8DEC1C-CAC3-6840-9307-7989038BEDE4}"/>
              </a:ext>
            </a:extLst>
          </p:cNvPr>
          <p:cNvSpPr/>
          <p:nvPr/>
        </p:nvSpPr>
        <p:spPr>
          <a:xfrm>
            <a:off x="6406896" y="694944"/>
            <a:ext cx="4846320" cy="3060192"/>
          </a:xfrm>
          <a:prstGeom prst="rect">
            <a:avLst/>
          </a:prstGeom>
          <a:solidFill>
            <a:srgbClr val="C9FCCB">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A51047E-3887-0142-9901-5FE0CF7FD6B3}"/>
              </a:ext>
            </a:extLst>
          </p:cNvPr>
          <p:cNvSpPr/>
          <p:nvPr/>
        </p:nvSpPr>
        <p:spPr>
          <a:xfrm>
            <a:off x="6394704" y="3913632"/>
            <a:ext cx="4846320" cy="1840992"/>
          </a:xfrm>
          <a:prstGeom prst="rect">
            <a:avLst/>
          </a:prstGeom>
          <a:solidFill>
            <a:srgbClr val="FCFFA9">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2786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EE36918-F173-474B-AFFA-CC3E0D11570B}"/>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sz="3600" b="1" dirty="0"/>
              <a:t>The Clash: should I Stream, or should I Batch? (Illustrated)</a:t>
            </a:r>
            <a:endParaRPr lang="en-US" sz="3600" b="1" baseline="30000" dirty="0"/>
          </a:p>
        </p:txBody>
      </p:sp>
      <p:grpSp>
        <p:nvGrpSpPr>
          <p:cNvPr id="33" name="Group 32">
            <a:extLst>
              <a:ext uri="{FF2B5EF4-FFF2-40B4-BE49-F238E27FC236}">
                <a16:creationId xmlns:a16="http://schemas.microsoft.com/office/drawing/2014/main" id="{C72FDDFD-6828-CE41-A31D-44963F3067DA}"/>
              </a:ext>
            </a:extLst>
          </p:cNvPr>
          <p:cNvGrpSpPr/>
          <p:nvPr/>
        </p:nvGrpSpPr>
        <p:grpSpPr>
          <a:xfrm>
            <a:off x="1308849" y="3931023"/>
            <a:ext cx="4674454" cy="340659"/>
            <a:chOff x="1308849" y="3931023"/>
            <a:chExt cx="4674454" cy="340659"/>
          </a:xfrm>
        </p:grpSpPr>
        <p:sp>
          <p:nvSpPr>
            <p:cNvPr id="5" name="Rectangle 4">
              <a:extLst>
                <a:ext uri="{FF2B5EF4-FFF2-40B4-BE49-F238E27FC236}">
                  <a16:creationId xmlns:a16="http://schemas.microsoft.com/office/drawing/2014/main" id="{D0EA89AB-5EDE-1041-A038-F592D669987C}"/>
                </a:ext>
              </a:extLst>
            </p:cNvPr>
            <p:cNvSpPr/>
            <p:nvPr/>
          </p:nvSpPr>
          <p:spPr>
            <a:xfrm>
              <a:off x="130884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6" name="Rectangle 5">
              <a:extLst>
                <a:ext uri="{FF2B5EF4-FFF2-40B4-BE49-F238E27FC236}">
                  <a16:creationId xmlns:a16="http://schemas.microsoft.com/office/drawing/2014/main" id="{7D255BE8-ADEF-C743-AE35-827ED1159652}"/>
                </a:ext>
              </a:extLst>
            </p:cNvPr>
            <p:cNvSpPr/>
            <p:nvPr/>
          </p:nvSpPr>
          <p:spPr>
            <a:xfrm>
              <a:off x="183264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7" name="Rectangle 6">
              <a:extLst>
                <a:ext uri="{FF2B5EF4-FFF2-40B4-BE49-F238E27FC236}">
                  <a16:creationId xmlns:a16="http://schemas.microsoft.com/office/drawing/2014/main" id="{D59D8BE5-AE69-B340-ADC0-5B1014210445}"/>
                </a:ext>
              </a:extLst>
            </p:cNvPr>
            <p:cNvSpPr/>
            <p:nvPr/>
          </p:nvSpPr>
          <p:spPr>
            <a:xfrm>
              <a:off x="235643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8" name="Rectangle 7">
              <a:extLst>
                <a:ext uri="{FF2B5EF4-FFF2-40B4-BE49-F238E27FC236}">
                  <a16:creationId xmlns:a16="http://schemas.microsoft.com/office/drawing/2014/main" id="{57203332-76C4-704B-866A-ACFDBC10530C}"/>
                </a:ext>
              </a:extLst>
            </p:cNvPr>
            <p:cNvSpPr/>
            <p:nvPr/>
          </p:nvSpPr>
          <p:spPr>
            <a:xfrm>
              <a:off x="288023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9" name="Rectangle 8">
              <a:extLst>
                <a:ext uri="{FF2B5EF4-FFF2-40B4-BE49-F238E27FC236}">
                  <a16:creationId xmlns:a16="http://schemas.microsoft.com/office/drawing/2014/main" id="{C04B4CC1-C4DB-1D48-9393-83B2078CF12A}"/>
                </a:ext>
              </a:extLst>
            </p:cNvPr>
            <p:cNvSpPr/>
            <p:nvPr/>
          </p:nvSpPr>
          <p:spPr>
            <a:xfrm>
              <a:off x="340402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10" name="Rectangle 9">
              <a:extLst>
                <a:ext uri="{FF2B5EF4-FFF2-40B4-BE49-F238E27FC236}">
                  <a16:creationId xmlns:a16="http://schemas.microsoft.com/office/drawing/2014/main" id="{20F34F65-19AE-C443-8D28-5CA2CA7E7966}"/>
                </a:ext>
              </a:extLst>
            </p:cNvPr>
            <p:cNvSpPr/>
            <p:nvPr/>
          </p:nvSpPr>
          <p:spPr>
            <a:xfrm>
              <a:off x="392782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11" name="Rectangle 10">
              <a:extLst>
                <a:ext uri="{FF2B5EF4-FFF2-40B4-BE49-F238E27FC236}">
                  <a16:creationId xmlns:a16="http://schemas.microsoft.com/office/drawing/2014/main" id="{D833FD36-8982-0B44-B69F-22757C68A982}"/>
                </a:ext>
              </a:extLst>
            </p:cNvPr>
            <p:cNvSpPr/>
            <p:nvPr/>
          </p:nvSpPr>
          <p:spPr>
            <a:xfrm>
              <a:off x="445161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12" name="Rectangle 11">
              <a:extLst>
                <a:ext uri="{FF2B5EF4-FFF2-40B4-BE49-F238E27FC236}">
                  <a16:creationId xmlns:a16="http://schemas.microsoft.com/office/drawing/2014/main" id="{F3098480-E46E-9A49-A56B-F4DAC147B9C0}"/>
                </a:ext>
              </a:extLst>
            </p:cNvPr>
            <p:cNvSpPr/>
            <p:nvPr/>
          </p:nvSpPr>
          <p:spPr>
            <a:xfrm>
              <a:off x="4975414" y="3931023"/>
              <a:ext cx="484094" cy="3406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3" name="Rectangle 12">
              <a:extLst>
                <a:ext uri="{FF2B5EF4-FFF2-40B4-BE49-F238E27FC236}">
                  <a16:creationId xmlns:a16="http://schemas.microsoft.com/office/drawing/2014/main" id="{2B3E51A4-DE1E-544F-86A2-8575BE9AC8FF}"/>
                </a:ext>
              </a:extLst>
            </p:cNvPr>
            <p:cNvSpPr/>
            <p:nvPr/>
          </p:nvSpPr>
          <p:spPr>
            <a:xfrm>
              <a:off x="5499209" y="3931023"/>
              <a:ext cx="484094" cy="3406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cxnSp>
        <p:nvCxnSpPr>
          <p:cNvPr id="18" name="Straight Arrow Connector 17">
            <a:extLst>
              <a:ext uri="{FF2B5EF4-FFF2-40B4-BE49-F238E27FC236}">
                <a16:creationId xmlns:a16="http://schemas.microsoft.com/office/drawing/2014/main" id="{7C1EC5F8-4993-E14A-8A60-63D617C9F0F6}"/>
              </a:ext>
            </a:extLst>
          </p:cNvPr>
          <p:cNvCxnSpPr>
            <a:cxnSpLocks/>
          </p:cNvCxnSpPr>
          <p:nvPr/>
        </p:nvCxnSpPr>
        <p:spPr>
          <a:xfrm>
            <a:off x="1272989" y="4338917"/>
            <a:ext cx="9628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9FECA97-8479-2A46-8220-E0DFC0BB293E}"/>
              </a:ext>
            </a:extLst>
          </p:cNvPr>
          <p:cNvSpPr txBox="1"/>
          <p:nvPr/>
        </p:nvSpPr>
        <p:spPr>
          <a:xfrm>
            <a:off x="10596283" y="4016188"/>
            <a:ext cx="1465016" cy="369332"/>
          </a:xfrm>
          <a:prstGeom prst="rect">
            <a:avLst/>
          </a:prstGeom>
          <a:noFill/>
        </p:spPr>
        <p:txBody>
          <a:bodyPr wrap="none" rtlCol="0">
            <a:spAutoFit/>
          </a:bodyPr>
          <a:lstStyle/>
          <a:p>
            <a:r>
              <a:rPr lang="en-US" dirty="0"/>
              <a:t>time received</a:t>
            </a:r>
          </a:p>
        </p:txBody>
      </p:sp>
      <p:grpSp>
        <p:nvGrpSpPr>
          <p:cNvPr id="34" name="Group 33">
            <a:extLst>
              <a:ext uri="{FF2B5EF4-FFF2-40B4-BE49-F238E27FC236}">
                <a16:creationId xmlns:a16="http://schemas.microsoft.com/office/drawing/2014/main" id="{BD4D391F-BED3-3047-BEA0-D447DDA5C3C5}"/>
              </a:ext>
            </a:extLst>
          </p:cNvPr>
          <p:cNvGrpSpPr/>
          <p:nvPr/>
        </p:nvGrpSpPr>
        <p:grpSpPr>
          <a:xfrm>
            <a:off x="5168155" y="1129553"/>
            <a:ext cx="4262998" cy="2833718"/>
            <a:chOff x="5168155" y="1129553"/>
            <a:chExt cx="4262998" cy="2833718"/>
          </a:xfrm>
        </p:grpSpPr>
        <p:pic>
          <p:nvPicPr>
            <p:cNvPr id="21" name="Picture 2" descr="ttps://cdn4.iconfinder.com/data/icons/space-and-astronomy-1/800/robot-512.png">
              <a:extLst>
                <a:ext uri="{FF2B5EF4-FFF2-40B4-BE49-F238E27FC236}">
                  <a16:creationId xmlns:a16="http://schemas.microsoft.com/office/drawing/2014/main" id="{2311E02D-FDA7-C940-83F2-2113FDD6E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155" y="2376993"/>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ular Callout 21">
              <a:extLst>
                <a:ext uri="{FF2B5EF4-FFF2-40B4-BE49-F238E27FC236}">
                  <a16:creationId xmlns:a16="http://schemas.microsoft.com/office/drawing/2014/main" id="{EF9903E2-759D-9F4F-B300-280E6CB93642}"/>
                </a:ext>
              </a:extLst>
            </p:cNvPr>
            <p:cNvSpPr/>
            <p:nvPr/>
          </p:nvSpPr>
          <p:spPr>
            <a:xfrm>
              <a:off x="5665696" y="1129553"/>
              <a:ext cx="2133600" cy="1237130"/>
            </a:xfrm>
            <a:prstGeom prst="wedgeRoundRectCallout">
              <a:avLst>
                <a:gd name="adj1" fmla="val -34278"/>
                <a:gd name="adj2" fmla="val 755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12,13,15,19,22,23,25</a:t>
              </a:r>
            </a:p>
          </p:txBody>
        </p:sp>
        <p:sp>
          <p:nvSpPr>
            <p:cNvPr id="23" name="TextBox 22">
              <a:extLst>
                <a:ext uri="{FF2B5EF4-FFF2-40B4-BE49-F238E27FC236}">
                  <a16:creationId xmlns:a16="http://schemas.microsoft.com/office/drawing/2014/main" id="{3F0D0904-46E3-E349-B764-63E32662040E}"/>
                </a:ext>
              </a:extLst>
            </p:cNvPr>
            <p:cNvSpPr txBox="1"/>
            <p:nvPr/>
          </p:nvSpPr>
          <p:spPr>
            <a:xfrm>
              <a:off x="5235389" y="3316940"/>
              <a:ext cx="4195764" cy="646331"/>
            </a:xfrm>
            <a:prstGeom prst="rect">
              <a:avLst/>
            </a:prstGeom>
            <a:noFill/>
          </p:spPr>
          <p:txBody>
            <a:bodyPr wrap="none" rtlCol="0">
              <a:spAutoFit/>
            </a:bodyPr>
            <a:lstStyle/>
            <a:p>
              <a:r>
                <a:rPr lang="en-US" dirty="0"/>
                <a:t>stream with look-ahead window of N=2</a:t>
              </a:r>
              <a:br>
                <a:rPr lang="en-US" dirty="0"/>
              </a:br>
              <a:r>
                <a:rPr lang="en-US" dirty="0"/>
                <a:t>(wait for more events before sorting last N)</a:t>
              </a:r>
            </a:p>
          </p:txBody>
        </p:sp>
      </p:grpSp>
      <p:sp>
        <p:nvSpPr>
          <p:cNvPr id="37" name="TextBox 36">
            <a:extLst>
              <a:ext uri="{FF2B5EF4-FFF2-40B4-BE49-F238E27FC236}">
                <a16:creationId xmlns:a16="http://schemas.microsoft.com/office/drawing/2014/main" id="{C73A607A-F85E-EF4D-B322-C8661B11EBE6}"/>
              </a:ext>
            </a:extLst>
          </p:cNvPr>
          <p:cNvSpPr txBox="1"/>
          <p:nvPr/>
        </p:nvSpPr>
        <p:spPr>
          <a:xfrm>
            <a:off x="986118" y="4894730"/>
            <a:ext cx="6829690" cy="369332"/>
          </a:xfrm>
          <a:prstGeom prst="rect">
            <a:avLst/>
          </a:prstGeom>
          <a:noFill/>
        </p:spPr>
        <p:txBody>
          <a:bodyPr wrap="none" rtlCol="0">
            <a:spAutoFit/>
          </a:bodyPr>
          <a:lstStyle/>
          <a:p>
            <a:r>
              <a:rPr lang="en-US" dirty="0"/>
              <a:t>Example: process events by timestamps, events can arrive out of order.</a:t>
            </a:r>
          </a:p>
        </p:txBody>
      </p:sp>
    </p:spTree>
    <p:extLst>
      <p:ext uri="{BB962C8B-B14F-4D97-AF65-F5344CB8AC3E}">
        <p14:creationId xmlns:p14="http://schemas.microsoft.com/office/powerpoint/2010/main" val="1666366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EE36918-F173-474B-AFFA-CC3E0D11570B}"/>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sz="3600" b="1" dirty="0"/>
              <a:t>The Clash: should I Stream, or should I Batch? (Illustrated)</a:t>
            </a:r>
            <a:endParaRPr lang="en-US" sz="3600" b="1" baseline="30000" dirty="0"/>
          </a:p>
        </p:txBody>
      </p:sp>
      <p:grpSp>
        <p:nvGrpSpPr>
          <p:cNvPr id="33" name="Group 32">
            <a:extLst>
              <a:ext uri="{FF2B5EF4-FFF2-40B4-BE49-F238E27FC236}">
                <a16:creationId xmlns:a16="http://schemas.microsoft.com/office/drawing/2014/main" id="{C72FDDFD-6828-CE41-A31D-44963F3067DA}"/>
              </a:ext>
            </a:extLst>
          </p:cNvPr>
          <p:cNvGrpSpPr/>
          <p:nvPr/>
        </p:nvGrpSpPr>
        <p:grpSpPr>
          <a:xfrm>
            <a:off x="1308849" y="3931023"/>
            <a:ext cx="4674454" cy="340659"/>
            <a:chOff x="1308849" y="3931023"/>
            <a:chExt cx="4674454" cy="340659"/>
          </a:xfrm>
        </p:grpSpPr>
        <p:sp>
          <p:nvSpPr>
            <p:cNvPr id="5" name="Rectangle 4">
              <a:extLst>
                <a:ext uri="{FF2B5EF4-FFF2-40B4-BE49-F238E27FC236}">
                  <a16:creationId xmlns:a16="http://schemas.microsoft.com/office/drawing/2014/main" id="{D0EA89AB-5EDE-1041-A038-F592D669987C}"/>
                </a:ext>
              </a:extLst>
            </p:cNvPr>
            <p:cNvSpPr/>
            <p:nvPr/>
          </p:nvSpPr>
          <p:spPr>
            <a:xfrm>
              <a:off x="130884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6" name="Rectangle 5">
              <a:extLst>
                <a:ext uri="{FF2B5EF4-FFF2-40B4-BE49-F238E27FC236}">
                  <a16:creationId xmlns:a16="http://schemas.microsoft.com/office/drawing/2014/main" id="{7D255BE8-ADEF-C743-AE35-827ED1159652}"/>
                </a:ext>
              </a:extLst>
            </p:cNvPr>
            <p:cNvSpPr/>
            <p:nvPr/>
          </p:nvSpPr>
          <p:spPr>
            <a:xfrm>
              <a:off x="183264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7" name="Rectangle 6">
              <a:extLst>
                <a:ext uri="{FF2B5EF4-FFF2-40B4-BE49-F238E27FC236}">
                  <a16:creationId xmlns:a16="http://schemas.microsoft.com/office/drawing/2014/main" id="{D59D8BE5-AE69-B340-ADC0-5B1014210445}"/>
                </a:ext>
              </a:extLst>
            </p:cNvPr>
            <p:cNvSpPr/>
            <p:nvPr/>
          </p:nvSpPr>
          <p:spPr>
            <a:xfrm>
              <a:off x="235643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8" name="Rectangle 7">
              <a:extLst>
                <a:ext uri="{FF2B5EF4-FFF2-40B4-BE49-F238E27FC236}">
                  <a16:creationId xmlns:a16="http://schemas.microsoft.com/office/drawing/2014/main" id="{57203332-76C4-704B-866A-ACFDBC10530C}"/>
                </a:ext>
              </a:extLst>
            </p:cNvPr>
            <p:cNvSpPr/>
            <p:nvPr/>
          </p:nvSpPr>
          <p:spPr>
            <a:xfrm>
              <a:off x="288023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9" name="Rectangle 8">
              <a:extLst>
                <a:ext uri="{FF2B5EF4-FFF2-40B4-BE49-F238E27FC236}">
                  <a16:creationId xmlns:a16="http://schemas.microsoft.com/office/drawing/2014/main" id="{C04B4CC1-C4DB-1D48-9393-83B2078CF12A}"/>
                </a:ext>
              </a:extLst>
            </p:cNvPr>
            <p:cNvSpPr/>
            <p:nvPr/>
          </p:nvSpPr>
          <p:spPr>
            <a:xfrm>
              <a:off x="340402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10" name="Rectangle 9">
              <a:extLst>
                <a:ext uri="{FF2B5EF4-FFF2-40B4-BE49-F238E27FC236}">
                  <a16:creationId xmlns:a16="http://schemas.microsoft.com/office/drawing/2014/main" id="{20F34F65-19AE-C443-8D28-5CA2CA7E7966}"/>
                </a:ext>
              </a:extLst>
            </p:cNvPr>
            <p:cNvSpPr/>
            <p:nvPr/>
          </p:nvSpPr>
          <p:spPr>
            <a:xfrm>
              <a:off x="392782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11" name="Rectangle 10">
              <a:extLst>
                <a:ext uri="{FF2B5EF4-FFF2-40B4-BE49-F238E27FC236}">
                  <a16:creationId xmlns:a16="http://schemas.microsoft.com/office/drawing/2014/main" id="{D833FD36-8982-0B44-B69F-22757C68A982}"/>
                </a:ext>
              </a:extLst>
            </p:cNvPr>
            <p:cNvSpPr/>
            <p:nvPr/>
          </p:nvSpPr>
          <p:spPr>
            <a:xfrm>
              <a:off x="445161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12" name="Rectangle 11">
              <a:extLst>
                <a:ext uri="{FF2B5EF4-FFF2-40B4-BE49-F238E27FC236}">
                  <a16:creationId xmlns:a16="http://schemas.microsoft.com/office/drawing/2014/main" id="{F3098480-E46E-9A49-A56B-F4DAC147B9C0}"/>
                </a:ext>
              </a:extLst>
            </p:cNvPr>
            <p:cNvSpPr/>
            <p:nvPr/>
          </p:nvSpPr>
          <p:spPr>
            <a:xfrm>
              <a:off x="497541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3" name="Rectangle 12">
              <a:extLst>
                <a:ext uri="{FF2B5EF4-FFF2-40B4-BE49-F238E27FC236}">
                  <a16:creationId xmlns:a16="http://schemas.microsoft.com/office/drawing/2014/main" id="{2B3E51A4-DE1E-544F-86A2-8575BE9AC8FF}"/>
                </a:ext>
              </a:extLst>
            </p:cNvPr>
            <p:cNvSpPr/>
            <p:nvPr/>
          </p:nvSpPr>
          <p:spPr>
            <a:xfrm>
              <a:off x="549920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cxnSp>
        <p:nvCxnSpPr>
          <p:cNvPr id="18" name="Straight Arrow Connector 17">
            <a:extLst>
              <a:ext uri="{FF2B5EF4-FFF2-40B4-BE49-F238E27FC236}">
                <a16:creationId xmlns:a16="http://schemas.microsoft.com/office/drawing/2014/main" id="{7C1EC5F8-4993-E14A-8A60-63D617C9F0F6}"/>
              </a:ext>
            </a:extLst>
          </p:cNvPr>
          <p:cNvCxnSpPr>
            <a:cxnSpLocks/>
          </p:cNvCxnSpPr>
          <p:nvPr/>
        </p:nvCxnSpPr>
        <p:spPr>
          <a:xfrm>
            <a:off x="1272989" y="4338917"/>
            <a:ext cx="9628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9FECA97-8479-2A46-8220-E0DFC0BB293E}"/>
              </a:ext>
            </a:extLst>
          </p:cNvPr>
          <p:cNvSpPr txBox="1"/>
          <p:nvPr/>
        </p:nvSpPr>
        <p:spPr>
          <a:xfrm>
            <a:off x="10596283" y="4016188"/>
            <a:ext cx="1465016" cy="369332"/>
          </a:xfrm>
          <a:prstGeom prst="rect">
            <a:avLst/>
          </a:prstGeom>
          <a:noFill/>
        </p:spPr>
        <p:txBody>
          <a:bodyPr wrap="none" rtlCol="0">
            <a:spAutoFit/>
          </a:bodyPr>
          <a:lstStyle/>
          <a:p>
            <a:r>
              <a:rPr lang="en-US" dirty="0"/>
              <a:t>time received</a:t>
            </a:r>
          </a:p>
        </p:txBody>
      </p:sp>
      <p:grpSp>
        <p:nvGrpSpPr>
          <p:cNvPr id="34" name="Group 33">
            <a:extLst>
              <a:ext uri="{FF2B5EF4-FFF2-40B4-BE49-F238E27FC236}">
                <a16:creationId xmlns:a16="http://schemas.microsoft.com/office/drawing/2014/main" id="{BD4D391F-BED3-3047-BEA0-D447DDA5C3C5}"/>
              </a:ext>
            </a:extLst>
          </p:cNvPr>
          <p:cNvGrpSpPr/>
          <p:nvPr/>
        </p:nvGrpSpPr>
        <p:grpSpPr>
          <a:xfrm>
            <a:off x="6835589" y="1308849"/>
            <a:ext cx="3684827" cy="2556719"/>
            <a:chOff x="5168155" y="1129553"/>
            <a:chExt cx="3684827" cy="2556719"/>
          </a:xfrm>
        </p:grpSpPr>
        <p:pic>
          <p:nvPicPr>
            <p:cNvPr id="21" name="Picture 2" descr="ttps://cdn4.iconfinder.com/data/icons/space-and-astronomy-1/800/robot-512.png">
              <a:extLst>
                <a:ext uri="{FF2B5EF4-FFF2-40B4-BE49-F238E27FC236}">
                  <a16:creationId xmlns:a16="http://schemas.microsoft.com/office/drawing/2014/main" id="{2311E02D-FDA7-C940-83F2-2113FDD6E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155" y="2376993"/>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ular Callout 21">
              <a:extLst>
                <a:ext uri="{FF2B5EF4-FFF2-40B4-BE49-F238E27FC236}">
                  <a16:creationId xmlns:a16="http://schemas.microsoft.com/office/drawing/2014/main" id="{EF9903E2-759D-9F4F-B300-280E6CB93642}"/>
                </a:ext>
              </a:extLst>
            </p:cNvPr>
            <p:cNvSpPr/>
            <p:nvPr/>
          </p:nvSpPr>
          <p:spPr>
            <a:xfrm>
              <a:off x="5665696" y="1129553"/>
              <a:ext cx="2133600" cy="1237130"/>
            </a:xfrm>
            <a:prstGeom prst="wedgeRoundRectCallout">
              <a:avLst>
                <a:gd name="adj1" fmla="val -34278"/>
                <a:gd name="adj2" fmla="val 755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12,13,15,19,22,23,25,27,28,29 (oops, just got a 26)</a:t>
              </a:r>
            </a:p>
          </p:txBody>
        </p:sp>
        <p:sp>
          <p:nvSpPr>
            <p:cNvPr id="23" name="TextBox 22">
              <a:extLst>
                <a:ext uri="{FF2B5EF4-FFF2-40B4-BE49-F238E27FC236}">
                  <a16:creationId xmlns:a16="http://schemas.microsoft.com/office/drawing/2014/main" id="{3F0D0904-46E3-E349-B764-63E32662040E}"/>
                </a:ext>
              </a:extLst>
            </p:cNvPr>
            <p:cNvSpPr txBox="1"/>
            <p:nvPr/>
          </p:nvSpPr>
          <p:spPr>
            <a:xfrm>
              <a:off x="5235389" y="3316940"/>
              <a:ext cx="3617593" cy="369332"/>
            </a:xfrm>
            <a:prstGeom prst="rect">
              <a:avLst/>
            </a:prstGeom>
            <a:noFill/>
          </p:spPr>
          <p:txBody>
            <a:bodyPr wrap="none" rtlCol="0">
              <a:spAutoFit/>
            </a:bodyPr>
            <a:lstStyle/>
            <a:p>
              <a:r>
                <a:rPr lang="en-US" dirty="0"/>
                <a:t>stream with look-ahead window of 2</a:t>
              </a:r>
            </a:p>
          </p:txBody>
        </p:sp>
      </p:grpSp>
      <p:grpSp>
        <p:nvGrpSpPr>
          <p:cNvPr id="32" name="Group 31">
            <a:extLst>
              <a:ext uri="{FF2B5EF4-FFF2-40B4-BE49-F238E27FC236}">
                <a16:creationId xmlns:a16="http://schemas.microsoft.com/office/drawing/2014/main" id="{5EF4B827-B6A5-F84C-8EE8-F4758BC072F3}"/>
              </a:ext>
            </a:extLst>
          </p:cNvPr>
          <p:cNvGrpSpPr/>
          <p:nvPr/>
        </p:nvGrpSpPr>
        <p:grpSpPr>
          <a:xfrm>
            <a:off x="6023004" y="3931023"/>
            <a:ext cx="1531684" cy="340659"/>
            <a:chOff x="6023004" y="3931023"/>
            <a:chExt cx="1531684" cy="340659"/>
          </a:xfrm>
        </p:grpSpPr>
        <p:sp>
          <p:nvSpPr>
            <p:cNvPr id="14" name="Rectangle 13">
              <a:extLst>
                <a:ext uri="{FF2B5EF4-FFF2-40B4-BE49-F238E27FC236}">
                  <a16:creationId xmlns:a16="http://schemas.microsoft.com/office/drawing/2014/main" id="{5FB2D746-1327-1047-A57D-68D1EC4F4CF8}"/>
                </a:ext>
              </a:extLst>
            </p:cNvPr>
            <p:cNvSpPr/>
            <p:nvPr/>
          </p:nvSpPr>
          <p:spPr>
            <a:xfrm>
              <a:off x="6023004" y="3931023"/>
              <a:ext cx="484094" cy="34065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15" name="Rectangle 14">
              <a:extLst>
                <a:ext uri="{FF2B5EF4-FFF2-40B4-BE49-F238E27FC236}">
                  <a16:creationId xmlns:a16="http://schemas.microsoft.com/office/drawing/2014/main" id="{822A1E67-858A-FE4E-9B77-583567F11F50}"/>
                </a:ext>
              </a:extLst>
            </p:cNvPr>
            <p:cNvSpPr/>
            <p:nvPr/>
          </p:nvSpPr>
          <p:spPr>
            <a:xfrm>
              <a:off x="6546799"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6" name="Rectangle 15">
              <a:extLst>
                <a:ext uri="{FF2B5EF4-FFF2-40B4-BE49-F238E27FC236}">
                  <a16:creationId xmlns:a16="http://schemas.microsoft.com/office/drawing/2014/main" id="{AD4297F7-E95A-7543-BCF1-A4D972D6F1B8}"/>
                </a:ext>
              </a:extLst>
            </p:cNvPr>
            <p:cNvSpPr/>
            <p:nvPr/>
          </p:nvSpPr>
          <p:spPr>
            <a:xfrm>
              <a:off x="7070594"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sp>
        <p:nvSpPr>
          <p:cNvPr id="31" name="TextBox 30">
            <a:extLst>
              <a:ext uri="{FF2B5EF4-FFF2-40B4-BE49-F238E27FC236}">
                <a16:creationId xmlns:a16="http://schemas.microsoft.com/office/drawing/2014/main" id="{DDBA4E82-E013-D54F-8295-DB4AEB0DB4EE}"/>
              </a:ext>
            </a:extLst>
          </p:cNvPr>
          <p:cNvSpPr txBox="1"/>
          <p:nvPr/>
        </p:nvSpPr>
        <p:spPr>
          <a:xfrm>
            <a:off x="9018495" y="4303057"/>
            <a:ext cx="1507016" cy="369332"/>
          </a:xfrm>
          <a:prstGeom prst="rect">
            <a:avLst/>
          </a:prstGeom>
          <a:noFill/>
        </p:spPr>
        <p:txBody>
          <a:bodyPr wrap="none" rtlCol="0">
            <a:spAutoFit/>
          </a:bodyPr>
          <a:lstStyle/>
          <a:p>
            <a:r>
              <a:rPr lang="en-US" dirty="0"/>
              <a:t>(end of batch)</a:t>
            </a:r>
          </a:p>
        </p:txBody>
      </p:sp>
      <p:sp>
        <p:nvSpPr>
          <p:cNvPr id="37" name="TextBox 36">
            <a:extLst>
              <a:ext uri="{FF2B5EF4-FFF2-40B4-BE49-F238E27FC236}">
                <a16:creationId xmlns:a16="http://schemas.microsoft.com/office/drawing/2014/main" id="{C73A607A-F85E-EF4D-B322-C8661B11EBE6}"/>
              </a:ext>
            </a:extLst>
          </p:cNvPr>
          <p:cNvSpPr txBox="1"/>
          <p:nvPr/>
        </p:nvSpPr>
        <p:spPr>
          <a:xfrm>
            <a:off x="986118" y="4894730"/>
            <a:ext cx="10757647" cy="1477328"/>
          </a:xfrm>
          <a:prstGeom prst="rect">
            <a:avLst/>
          </a:prstGeom>
          <a:noFill/>
        </p:spPr>
        <p:txBody>
          <a:bodyPr wrap="square" rtlCol="0">
            <a:spAutoFit/>
          </a:bodyPr>
          <a:lstStyle/>
          <a:p>
            <a:r>
              <a:rPr lang="en-US" dirty="0"/>
              <a:t>Example: sort events by timestamps, events can arrive out of order.</a:t>
            </a:r>
          </a:p>
          <a:p>
            <a:endParaRPr lang="en-US" dirty="0"/>
          </a:p>
          <a:p>
            <a:r>
              <a:rPr lang="en-US" dirty="0"/>
              <a:t>Streams: small windows (response is behind N=2 events in example), hence faster answers but can be inaccurate because can’t predict events after look-ahead window, e.g. 26 is out of order in example. Response must be amended or event thrown out. We can increase N, which delays the response.</a:t>
            </a:r>
          </a:p>
        </p:txBody>
      </p:sp>
    </p:spTree>
    <p:extLst>
      <p:ext uri="{BB962C8B-B14F-4D97-AF65-F5344CB8AC3E}">
        <p14:creationId xmlns:p14="http://schemas.microsoft.com/office/powerpoint/2010/main" val="16821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13"/>
          </p:nvPr>
        </p:nvPicPr>
        <p:blipFill>
          <a:blip r:embed="rId3">
            <a:extLst>
              <a:ext uri="{28A0092B-C50C-407E-A947-70E740481C1C}">
                <a14:useLocalDpi xmlns:a14="http://schemas.microsoft.com/office/drawing/2010/main"/>
              </a:ext>
            </a:extLst>
          </a:blip>
          <a:srcRect/>
          <a:stretch>
            <a:fillRect/>
          </a:stretch>
        </p:blipFill>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298653" y="2510243"/>
            <a:ext cx="9626481" cy="769441"/>
          </a:xfrm>
          <a:prstGeom prst="rect">
            <a:avLst/>
          </a:prstGeom>
          <a:noFill/>
        </p:spPr>
        <p:txBody>
          <a:bodyPr wrap="none" rtlCol="0">
            <a:spAutoFit/>
          </a:bodyPr>
          <a:lstStyle/>
          <a:p>
            <a:pPr algn="ctr"/>
            <a:r>
              <a:rPr lang="en-US" sz="4400" dirty="0">
                <a:solidFill>
                  <a:schemeClr val="bg1"/>
                </a:solidFill>
                <a:latin typeface="+mj-lt"/>
                <a:ea typeface="Lato Bold" charset="0"/>
                <a:cs typeface="Lato Bold" charset="0"/>
              </a:rPr>
              <a:t>Bootstrapping your Digitalization Journey</a:t>
            </a:r>
          </a:p>
        </p:txBody>
      </p:sp>
      <p:grpSp>
        <p:nvGrpSpPr>
          <p:cNvPr id="14" name="Group 13"/>
          <p:cNvGrpSpPr/>
          <p:nvPr/>
        </p:nvGrpSpPr>
        <p:grpSpPr>
          <a:xfrm>
            <a:off x="3787136" y="2096429"/>
            <a:ext cx="4633622" cy="2378635"/>
            <a:chOff x="1527137" y="4192858"/>
            <a:chExt cx="9267243" cy="4757270"/>
          </a:xfrm>
        </p:grpSpPr>
        <p:cxnSp>
          <p:nvCxnSpPr>
            <p:cNvPr id="16" name="Straight Connector 15"/>
            <p:cNvCxnSpPr/>
            <p:nvPr/>
          </p:nvCxnSpPr>
          <p:spPr>
            <a:xfrm>
              <a:off x="1527137" y="895012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6792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EE36918-F173-474B-AFFA-CC3E0D11570B}"/>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sz="3600" b="1" dirty="0"/>
              <a:t>The Clash: should I Stream, or should I Batch? (Illustrated)</a:t>
            </a:r>
            <a:endParaRPr lang="en-US" sz="3600" b="1" baseline="30000" dirty="0"/>
          </a:p>
        </p:txBody>
      </p:sp>
      <p:grpSp>
        <p:nvGrpSpPr>
          <p:cNvPr id="33" name="Group 32">
            <a:extLst>
              <a:ext uri="{FF2B5EF4-FFF2-40B4-BE49-F238E27FC236}">
                <a16:creationId xmlns:a16="http://schemas.microsoft.com/office/drawing/2014/main" id="{C72FDDFD-6828-CE41-A31D-44963F3067DA}"/>
              </a:ext>
            </a:extLst>
          </p:cNvPr>
          <p:cNvGrpSpPr/>
          <p:nvPr/>
        </p:nvGrpSpPr>
        <p:grpSpPr>
          <a:xfrm>
            <a:off x="1308849" y="3931023"/>
            <a:ext cx="4674454" cy="340659"/>
            <a:chOff x="1308849" y="3931023"/>
            <a:chExt cx="4674454" cy="340659"/>
          </a:xfrm>
        </p:grpSpPr>
        <p:sp>
          <p:nvSpPr>
            <p:cNvPr id="5" name="Rectangle 4">
              <a:extLst>
                <a:ext uri="{FF2B5EF4-FFF2-40B4-BE49-F238E27FC236}">
                  <a16:creationId xmlns:a16="http://schemas.microsoft.com/office/drawing/2014/main" id="{D0EA89AB-5EDE-1041-A038-F592D669987C}"/>
                </a:ext>
              </a:extLst>
            </p:cNvPr>
            <p:cNvSpPr/>
            <p:nvPr/>
          </p:nvSpPr>
          <p:spPr>
            <a:xfrm>
              <a:off x="130884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6" name="Rectangle 5">
              <a:extLst>
                <a:ext uri="{FF2B5EF4-FFF2-40B4-BE49-F238E27FC236}">
                  <a16:creationId xmlns:a16="http://schemas.microsoft.com/office/drawing/2014/main" id="{7D255BE8-ADEF-C743-AE35-827ED1159652}"/>
                </a:ext>
              </a:extLst>
            </p:cNvPr>
            <p:cNvSpPr/>
            <p:nvPr/>
          </p:nvSpPr>
          <p:spPr>
            <a:xfrm>
              <a:off x="183264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7" name="Rectangle 6">
              <a:extLst>
                <a:ext uri="{FF2B5EF4-FFF2-40B4-BE49-F238E27FC236}">
                  <a16:creationId xmlns:a16="http://schemas.microsoft.com/office/drawing/2014/main" id="{D59D8BE5-AE69-B340-ADC0-5B1014210445}"/>
                </a:ext>
              </a:extLst>
            </p:cNvPr>
            <p:cNvSpPr/>
            <p:nvPr/>
          </p:nvSpPr>
          <p:spPr>
            <a:xfrm>
              <a:off x="235643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8" name="Rectangle 7">
              <a:extLst>
                <a:ext uri="{FF2B5EF4-FFF2-40B4-BE49-F238E27FC236}">
                  <a16:creationId xmlns:a16="http://schemas.microsoft.com/office/drawing/2014/main" id="{57203332-76C4-704B-866A-ACFDBC10530C}"/>
                </a:ext>
              </a:extLst>
            </p:cNvPr>
            <p:cNvSpPr/>
            <p:nvPr/>
          </p:nvSpPr>
          <p:spPr>
            <a:xfrm>
              <a:off x="288023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9" name="Rectangle 8">
              <a:extLst>
                <a:ext uri="{FF2B5EF4-FFF2-40B4-BE49-F238E27FC236}">
                  <a16:creationId xmlns:a16="http://schemas.microsoft.com/office/drawing/2014/main" id="{C04B4CC1-C4DB-1D48-9393-83B2078CF12A}"/>
                </a:ext>
              </a:extLst>
            </p:cNvPr>
            <p:cNvSpPr/>
            <p:nvPr/>
          </p:nvSpPr>
          <p:spPr>
            <a:xfrm>
              <a:off x="340402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10" name="Rectangle 9">
              <a:extLst>
                <a:ext uri="{FF2B5EF4-FFF2-40B4-BE49-F238E27FC236}">
                  <a16:creationId xmlns:a16="http://schemas.microsoft.com/office/drawing/2014/main" id="{20F34F65-19AE-C443-8D28-5CA2CA7E7966}"/>
                </a:ext>
              </a:extLst>
            </p:cNvPr>
            <p:cNvSpPr/>
            <p:nvPr/>
          </p:nvSpPr>
          <p:spPr>
            <a:xfrm>
              <a:off x="392782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11" name="Rectangle 10">
              <a:extLst>
                <a:ext uri="{FF2B5EF4-FFF2-40B4-BE49-F238E27FC236}">
                  <a16:creationId xmlns:a16="http://schemas.microsoft.com/office/drawing/2014/main" id="{D833FD36-8982-0B44-B69F-22757C68A982}"/>
                </a:ext>
              </a:extLst>
            </p:cNvPr>
            <p:cNvSpPr/>
            <p:nvPr/>
          </p:nvSpPr>
          <p:spPr>
            <a:xfrm>
              <a:off x="445161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12" name="Rectangle 11">
              <a:extLst>
                <a:ext uri="{FF2B5EF4-FFF2-40B4-BE49-F238E27FC236}">
                  <a16:creationId xmlns:a16="http://schemas.microsoft.com/office/drawing/2014/main" id="{F3098480-E46E-9A49-A56B-F4DAC147B9C0}"/>
                </a:ext>
              </a:extLst>
            </p:cNvPr>
            <p:cNvSpPr/>
            <p:nvPr/>
          </p:nvSpPr>
          <p:spPr>
            <a:xfrm>
              <a:off x="4975414"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3" name="Rectangle 12">
              <a:extLst>
                <a:ext uri="{FF2B5EF4-FFF2-40B4-BE49-F238E27FC236}">
                  <a16:creationId xmlns:a16="http://schemas.microsoft.com/office/drawing/2014/main" id="{2B3E51A4-DE1E-544F-86A2-8575BE9AC8FF}"/>
                </a:ext>
              </a:extLst>
            </p:cNvPr>
            <p:cNvSpPr/>
            <p:nvPr/>
          </p:nvSpPr>
          <p:spPr>
            <a:xfrm>
              <a:off x="5499209" y="3931023"/>
              <a:ext cx="484094" cy="340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cxnSp>
        <p:nvCxnSpPr>
          <p:cNvPr id="18" name="Straight Arrow Connector 17">
            <a:extLst>
              <a:ext uri="{FF2B5EF4-FFF2-40B4-BE49-F238E27FC236}">
                <a16:creationId xmlns:a16="http://schemas.microsoft.com/office/drawing/2014/main" id="{7C1EC5F8-4993-E14A-8A60-63D617C9F0F6}"/>
              </a:ext>
            </a:extLst>
          </p:cNvPr>
          <p:cNvCxnSpPr>
            <a:cxnSpLocks/>
          </p:cNvCxnSpPr>
          <p:nvPr/>
        </p:nvCxnSpPr>
        <p:spPr>
          <a:xfrm>
            <a:off x="1272989" y="4338917"/>
            <a:ext cx="9628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9FECA97-8479-2A46-8220-E0DFC0BB293E}"/>
              </a:ext>
            </a:extLst>
          </p:cNvPr>
          <p:cNvSpPr txBox="1"/>
          <p:nvPr/>
        </p:nvSpPr>
        <p:spPr>
          <a:xfrm>
            <a:off x="10596283" y="4016188"/>
            <a:ext cx="1465016" cy="369332"/>
          </a:xfrm>
          <a:prstGeom prst="rect">
            <a:avLst/>
          </a:prstGeom>
          <a:noFill/>
        </p:spPr>
        <p:txBody>
          <a:bodyPr wrap="none" rtlCol="0">
            <a:spAutoFit/>
          </a:bodyPr>
          <a:lstStyle/>
          <a:p>
            <a:r>
              <a:rPr lang="en-US" dirty="0"/>
              <a:t>time received</a:t>
            </a:r>
          </a:p>
        </p:txBody>
      </p:sp>
      <p:grpSp>
        <p:nvGrpSpPr>
          <p:cNvPr id="34" name="Group 33">
            <a:extLst>
              <a:ext uri="{FF2B5EF4-FFF2-40B4-BE49-F238E27FC236}">
                <a16:creationId xmlns:a16="http://schemas.microsoft.com/office/drawing/2014/main" id="{BD4D391F-BED3-3047-BEA0-D447DDA5C3C5}"/>
              </a:ext>
            </a:extLst>
          </p:cNvPr>
          <p:cNvGrpSpPr/>
          <p:nvPr/>
        </p:nvGrpSpPr>
        <p:grpSpPr>
          <a:xfrm>
            <a:off x="5168155" y="1129553"/>
            <a:ext cx="2631141" cy="2556719"/>
            <a:chOff x="5168155" y="1129553"/>
            <a:chExt cx="2631141" cy="2556719"/>
          </a:xfrm>
        </p:grpSpPr>
        <p:pic>
          <p:nvPicPr>
            <p:cNvPr id="21" name="Picture 2" descr="ttps://cdn4.iconfinder.com/data/icons/space-and-astronomy-1/800/robot-512.png">
              <a:extLst>
                <a:ext uri="{FF2B5EF4-FFF2-40B4-BE49-F238E27FC236}">
                  <a16:creationId xmlns:a16="http://schemas.microsoft.com/office/drawing/2014/main" id="{2311E02D-FDA7-C940-83F2-2113FDD6E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155" y="2376993"/>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ular Callout 21">
              <a:extLst>
                <a:ext uri="{FF2B5EF4-FFF2-40B4-BE49-F238E27FC236}">
                  <a16:creationId xmlns:a16="http://schemas.microsoft.com/office/drawing/2014/main" id="{EF9903E2-759D-9F4F-B300-280E6CB93642}"/>
                </a:ext>
              </a:extLst>
            </p:cNvPr>
            <p:cNvSpPr/>
            <p:nvPr/>
          </p:nvSpPr>
          <p:spPr>
            <a:xfrm>
              <a:off x="5665696" y="1129553"/>
              <a:ext cx="2133600" cy="1237130"/>
            </a:xfrm>
            <a:prstGeom prst="wedgeRoundRectCallout">
              <a:avLst>
                <a:gd name="adj1" fmla="val -34278"/>
                <a:gd name="adj2" fmla="val 755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12,13,15,19,22,23,25</a:t>
              </a:r>
            </a:p>
          </p:txBody>
        </p:sp>
        <p:sp>
          <p:nvSpPr>
            <p:cNvPr id="23" name="TextBox 22">
              <a:extLst>
                <a:ext uri="{FF2B5EF4-FFF2-40B4-BE49-F238E27FC236}">
                  <a16:creationId xmlns:a16="http://schemas.microsoft.com/office/drawing/2014/main" id="{3F0D0904-46E3-E349-B764-63E32662040E}"/>
                </a:ext>
              </a:extLst>
            </p:cNvPr>
            <p:cNvSpPr txBox="1"/>
            <p:nvPr/>
          </p:nvSpPr>
          <p:spPr>
            <a:xfrm>
              <a:off x="5235389" y="3316940"/>
              <a:ext cx="836319" cy="369332"/>
            </a:xfrm>
            <a:prstGeom prst="rect">
              <a:avLst/>
            </a:prstGeom>
            <a:noFill/>
          </p:spPr>
          <p:txBody>
            <a:bodyPr wrap="none" rtlCol="0">
              <a:spAutoFit/>
            </a:bodyPr>
            <a:lstStyle/>
            <a:p>
              <a:r>
                <a:rPr lang="en-US" dirty="0"/>
                <a:t>stream</a:t>
              </a:r>
            </a:p>
          </p:txBody>
        </p:sp>
      </p:grpSp>
      <p:grpSp>
        <p:nvGrpSpPr>
          <p:cNvPr id="35" name="Group 34">
            <a:extLst>
              <a:ext uri="{FF2B5EF4-FFF2-40B4-BE49-F238E27FC236}">
                <a16:creationId xmlns:a16="http://schemas.microsoft.com/office/drawing/2014/main" id="{0019776C-CB64-AD4C-BCF8-22DDCB8988F7}"/>
              </a:ext>
            </a:extLst>
          </p:cNvPr>
          <p:cNvGrpSpPr/>
          <p:nvPr/>
        </p:nvGrpSpPr>
        <p:grpSpPr>
          <a:xfrm>
            <a:off x="8942297" y="1156447"/>
            <a:ext cx="2631141" cy="2556719"/>
            <a:chOff x="8942297" y="1156447"/>
            <a:chExt cx="2631141" cy="2556719"/>
          </a:xfrm>
        </p:grpSpPr>
        <p:pic>
          <p:nvPicPr>
            <p:cNvPr id="28" name="Picture 2" descr="ttps://cdn4.iconfinder.com/data/icons/space-and-astronomy-1/800/robot-512.png">
              <a:extLst>
                <a:ext uri="{FF2B5EF4-FFF2-40B4-BE49-F238E27FC236}">
                  <a16:creationId xmlns:a16="http://schemas.microsoft.com/office/drawing/2014/main" id="{1459490F-EDC3-4D4B-A0A3-B3A44372D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297" y="2403887"/>
              <a:ext cx="1104900" cy="110490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ular Callout 28">
              <a:extLst>
                <a:ext uri="{FF2B5EF4-FFF2-40B4-BE49-F238E27FC236}">
                  <a16:creationId xmlns:a16="http://schemas.microsoft.com/office/drawing/2014/main" id="{A179BF8E-A75B-EB48-A38C-32D460CF7CA3}"/>
                </a:ext>
              </a:extLst>
            </p:cNvPr>
            <p:cNvSpPr/>
            <p:nvPr/>
          </p:nvSpPr>
          <p:spPr>
            <a:xfrm>
              <a:off x="9439838" y="1156447"/>
              <a:ext cx="2133600" cy="1237130"/>
            </a:xfrm>
            <a:prstGeom prst="wedgeRoundRectCallout">
              <a:avLst>
                <a:gd name="adj1" fmla="val -34278"/>
                <a:gd name="adj2" fmla="val 755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12,13,15,19,22,23,25,28,29,33,35,38,40</a:t>
              </a:r>
            </a:p>
          </p:txBody>
        </p:sp>
        <p:sp>
          <p:nvSpPr>
            <p:cNvPr id="30" name="TextBox 29">
              <a:extLst>
                <a:ext uri="{FF2B5EF4-FFF2-40B4-BE49-F238E27FC236}">
                  <a16:creationId xmlns:a16="http://schemas.microsoft.com/office/drawing/2014/main" id="{020BADE8-59E4-5642-804A-5ACFF0AD0312}"/>
                </a:ext>
              </a:extLst>
            </p:cNvPr>
            <p:cNvSpPr txBox="1"/>
            <p:nvPr/>
          </p:nvSpPr>
          <p:spPr>
            <a:xfrm>
              <a:off x="9009531" y="3343834"/>
              <a:ext cx="708720" cy="369332"/>
            </a:xfrm>
            <a:prstGeom prst="rect">
              <a:avLst/>
            </a:prstGeom>
            <a:noFill/>
          </p:spPr>
          <p:txBody>
            <a:bodyPr wrap="none" rtlCol="0">
              <a:spAutoFit/>
            </a:bodyPr>
            <a:lstStyle/>
            <a:p>
              <a:r>
                <a:rPr lang="en-US" dirty="0"/>
                <a:t>batch</a:t>
              </a:r>
            </a:p>
          </p:txBody>
        </p:sp>
      </p:grpSp>
      <p:grpSp>
        <p:nvGrpSpPr>
          <p:cNvPr id="36" name="Group 35">
            <a:extLst>
              <a:ext uri="{FF2B5EF4-FFF2-40B4-BE49-F238E27FC236}">
                <a16:creationId xmlns:a16="http://schemas.microsoft.com/office/drawing/2014/main" id="{E0E4C34E-85C9-BA41-A60C-93A8B15F2C1E}"/>
              </a:ext>
            </a:extLst>
          </p:cNvPr>
          <p:cNvGrpSpPr/>
          <p:nvPr/>
        </p:nvGrpSpPr>
        <p:grpSpPr>
          <a:xfrm>
            <a:off x="6023004" y="3931023"/>
            <a:ext cx="4502507" cy="741366"/>
            <a:chOff x="6023004" y="3931023"/>
            <a:chExt cx="4502507" cy="741366"/>
          </a:xfrm>
        </p:grpSpPr>
        <p:grpSp>
          <p:nvGrpSpPr>
            <p:cNvPr id="32" name="Group 31">
              <a:extLst>
                <a:ext uri="{FF2B5EF4-FFF2-40B4-BE49-F238E27FC236}">
                  <a16:creationId xmlns:a16="http://schemas.microsoft.com/office/drawing/2014/main" id="{5EF4B827-B6A5-F84C-8EE8-F4758BC072F3}"/>
                </a:ext>
              </a:extLst>
            </p:cNvPr>
            <p:cNvGrpSpPr/>
            <p:nvPr/>
          </p:nvGrpSpPr>
          <p:grpSpPr>
            <a:xfrm>
              <a:off x="6023004" y="3931023"/>
              <a:ext cx="3103069" cy="340659"/>
              <a:chOff x="6023004" y="3931023"/>
              <a:chExt cx="3103069" cy="340659"/>
            </a:xfrm>
          </p:grpSpPr>
          <p:sp>
            <p:nvSpPr>
              <p:cNvPr id="14" name="Rectangle 13">
                <a:extLst>
                  <a:ext uri="{FF2B5EF4-FFF2-40B4-BE49-F238E27FC236}">
                    <a16:creationId xmlns:a16="http://schemas.microsoft.com/office/drawing/2014/main" id="{5FB2D746-1327-1047-A57D-68D1EC4F4CF8}"/>
                  </a:ext>
                </a:extLst>
              </p:cNvPr>
              <p:cNvSpPr/>
              <p:nvPr/>
            </p:nvSpPr>
            <p:spPr>
              <a:xfrm>
                <a:off x="6023004"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15" name="Rectangle 14">
                <a:extLst>
                  <a:ext uri="{FF2B5EF4-FFF2-40B4-BE49-F238E27FC236}">
                    <a16:creationId xmlns:a16="http://schemas.microsoft.com/office/drawing/2014/main" id="{822A1E67-858A-FE4E-9B77-583567F11F50}"/>
                  </a:ext>
                </a:extLst>
              </p:cNvPr>
              <p:cNvSpPr/>
              <p:nvPr/>
            </p:nvSpPr>
            <p:spPr>
              <a:xfrm>
                <a:off x="6546799"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6" name="Rectangle 15">
                <a:extLst>
                  <a:ext uri="{FF2B5EF4-FFF2-40B4-BE49-F238E27FC236}">
                    <a16:creationId xmlns:a16="http://schemas.microsoft.com/office/drawing/2014/main" id="{AD4297F7-E95A-7543-BCF1-A4D972D6F1B8}"/>
                  </a:ext>
                </a:extLst>
              </p:cNvPr>
              <p:cNvSpPr/>
              <p:nvPr/>
            </p:nvSpPr>
            <p:spPr>
              <a:xfrm>
                <a:off x="7070594"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sp>
            <p:nvSpPr>
              <p:cNvPr id="25" name="Rectangle 24">
                <a:extLst>
                  <a:ext uri="{FF2B5EF4-FFF2-40B4-BE49-F238E27FC236}">
                    <a16:creationId xmlns:a16="http://schemas.microsoft.com/office/drawing/2014/main" id="{1284F129-0201-9245-B964-0C507CFE4D33}"/>
                  </a:ext>
                </a:extLst>
              </p:cNvPr>
              <p:cNvSpPr/>
              <p:nvPr/>
            </p:nvSpPr>
            <p:spPr>
              <a:xfrm>
                <a:off x="7594389"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26" name="Rectangle 25">
                <a:extLst>
                  <a:ext uri="{FF2B5EF4-FFF2-40B4-BE49-F238E27FC236}">
                    <a16:creationId xmlns:a16="http://schemas.microsoft.com/office/drawing/2014/main" id="{745A7F1F-0FD5-694A-8EA4-ED9A66B0DEC7}"/>
                  </a:ext>
                </a:extLst>
              </p:cNvPr>
              <p:cNvSpPr/>
              <p:nvPr/>
            </p:nvSpPr>
            <p:spPr>
              <a:xfrm>
                <a:off x="8118184"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38</a:t>
                </a:r>
              </a:p>
            </p:txBody>
          </p:sp>
          <p:sp>
            <p:nvSpPr>
              <p:cNvPr id="27" name="Rectangle 26">
                <a:extLst>
                  <a:ext uri="{FF2B5EF4-FFF2-40B4-BE49-F238E27FC236}">
                    <a16:creationId xmlns:a16="http://schemas.microsoft.com/office/drawing/2014/main" id="{5A3EF96E-D048-5842-ABB3-28EB98E81DCC}"/>
                  </a:ext>
                </a:extLst>
              </p:cNvPr>
              <p:cNvSpPr/>
              <p:nvPr/>
            </p:nvSpPr>
            <p:spPr>
              <a:xfrm>
                <a:off x="8641979" y="3931023"/>
                <a:ext cx="484094" cy="34065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p:txBody>
          </p:sp>
        </p:grpSp>
        <p:sp>
          <p:nvSpPr>
            <p:cNvPr id="31" name="TextBox 30">
              <a:extLst>
                <a:ext uri="{FF2B5EF4-FFF2-40B4-BE49-F238E27FC236}">
                  <a16:creationId xmlns:a16="http://schemas.microsoft.com/office/drawing/2014/main" id="{DDBA4E82-E013-D54F-8295-DB4AEB0DB4EE}"/>
                </a:ext>
              </a:extLst>
            </p:cNvPr>
            <p:cNvSpPr txBox="1"/>
            <p:nvPr/>
          </p:nvSpPr>
          <p:spPr>
            <a:xfrm>
              <a:off x="9018495" y="4303057"/>
              <a:ext cx="1507016" cy="369332"/>
            </a:xfrm>
            <a:prstGeom prst="rect">
              <a:avLst/>
            </a:prstGeom>
            <a:noFill/>
          </p:spPr>
          <p:txBody>
            <a:bodyPr wrap="none" rtlCol="0">
              <a:spAutoFit/>
            </a:bodyPr>
            <a:lstStyle/>
            <a:p>
              <a:r>
                <a:rPr lang="en-US" dirty="0"/>
                <a:t>(end of batch)</a:t>
              </a:r>
            </a:p>
          </p:txBody>
        </p:sp>
      </p:grpSp>
      <p:sp>
        <p:nvSpPr>
          <p:cNvPr id="37" name="TextBox 36">
            <a:extLst>
              <a:ext uri="{FF2B5EF4-FFF2-40B4-BE49-F238E27FC236}">
                <a16:creationId xmlns:a16="http://schemas.microsoft.com/office/drawing/2014/main" id="{C73A607A-F85E-EF4D-B322-C8661B11EBE6}"/>
              </a:ext>
            </a:extLst>
          </p:cNvPr>
          <p:cNvSpPr txBox="1"/>
          <p:nvPr/>
        </p:nvSpPr>
        <p:spPr>
          <a:xfrm>
            <a:off x="986118" y="4894730"/>
            <a:ext cx="9198287" cy="1200329"/>
          </a:xfrm>
          <a:prstGeom prst="rect">
            <a:avLst/>
          </a:prstGeom>
          <a:noFill/>
        </p:spPr>
        <p:txBody>
          <a:bodyPr wrap="none" rtlCol="0">
            <a:spAutoFit/>
          </a:bodyPr>
          <a:lstStyle/>
          <a:p>
            <a:r>
              <a:rPr lang="en-US" dirty="0"/>
              <a:t>Example: process events by timestamps, events can arrive out of order.</a:t>
            </a:r>
          </a:p>
          <a:p>
            <a:endParaRPr lang="en-US" dirty="0"/>
          </a:p>
          <a:p>
            <a:r>
              <a:rPr lang="en-US" dirty="0"/>
              <a:t>Streams: faster answers but can be inaccurate (e.g. next events are out of order)</a:t>
            </a:r>
          </a:p>
          <a:p>
            <a:r>
              <a:rPr lang="en-US" dirty="0"/>
              <a:t>Batch: accurate, all information is available, but response is slower (must wait for all the events) </a:t>
            </a:r>
          </a:p>
        </p:txBody>
      </p:sp>
    </p:spTree>
    <p:extLst>
      <p:ext uri="{BB962C8B-B14F-4D97-AF65-F5344CB8AC3E}">
        <p14:creationId xmlns:p14="http://schemas.microsoft.com/office/powerpoint/2010/main" val="866140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48A59F7-505F-3D45-9254-5C509F9631FF}"/>
              </a:ext>
            </a:extLst>
          </p:cNvPr>
          <p:cNvSpPr txBox="1">
            <a:spLocks/>
          </p:cNvSpPr>
          <p:nvPr/>
        </p:nvSpPr>
        <p:spPr>
          <a:xfrm>
            <a:off x="0" y="0"/>
            <a:ext cx="12192000" cy="755650"/>
          </a:xfrm>
          <a:prstGeom prst="rect">
            <a:avLst/>
          </a:prstGeom>
        </p:spPr>
        <p:txBody>
          <a:bodyPr vert="horz" lIns="182843" tIns="91422" rIns="182843" bIns="91422" rtlCol="0" anchor="ctr">
            <a:normAutofit/>
          </a:bodyPr>
          <a:lst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a:lstStyle>
          <a:p>
            <a:pPr algn="ctr"/>
            <a:r>
              <a:rPr lang="en-US" sz="3600" b="1" dirty="0"/>
              <a:t>The Clash: should I Stream, or should I Batch? </a:t>
            </a:r>
            <a:r>
              <a:rPr lang="en-US" sz="3600" b="1" dirty="0" err="1"/>
              <a:t>λ</a:t>
            </a:r>
            <a:r>
              <a:rPr lang="en-US" sz="3600" b="1" dirty="0"/>
              <a:t> architecture</a:t>
            </a:r>
            <a:endParaRPr lang="en-US" sz="3600" b="1" baseline="30000" dirty="0"/>
          </a:p>
        </p:txBody>
      </p:sp>
      <p:pic>
        <p:nvPicPr>
          <p:cNvPr id="3074" name="Picture 2" descr="https://upload.wikimedia.org/wikipedia/commons/0/0e/Diagram_of_Lambda_Architecture_%28Druid_data_store%29.png">
            <a:extLst>
              <a:ext uri="{FF2B5EF4-FFF2-40B4-BE49-F238E27FC236}">
                <a16:creationId xmlns:a16="http://schemas.microsoft.com/office/drawing/2014/main" id="{10F81A2B-85BF-894F-98E5-E4E49697A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173" y="1470211"/>
            <a:ext cx="9351816" cy="403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767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https://www.ict-skills.ch/fileadmin/user_upload/sbb_aquilo_1200.jpg">
            <a:extLst>
              <a:ext uri="{FF2B5EF4-FFF2-40B4-BE49-F238E27FC236}">
                <a16:creationId xmlns:a16="http://schemas.microsoft.com/office/drawing/2014/main" id="{FF87E7F9-FD9D-0749-A52E-C9E27D805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89596"/>
            <a:ext cx="2042160" cy="111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www.duvoisin-groux.ch/wp-content/uploads/2018/04/cff.jpg">
            <a:extLst>
              <a:ext uri="{FF2B5EF4-FFF2-40B4-BE49-F238E27FC236}">
                <a16:creationId xmlns:a16="http://schemas.microsoft.com/office/drawing/2014/main" id="{20E0E4C5-B736-C640-9C00-9B2F2345F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4895"/>
            <a:ext cx="1899920" cy="111188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idx="4294967295"/>
          </p:nvPr>
        </p:nvSpPr>
        <p:spPr>
          <a:xfrm>
            <a:off x="0" y="0"/>
            <a:ext cx="12192000" cy="755650"/>
          </a:xfrm>
        </p:spPr>
        <p:txBody>
          <a:bodyPr>
            <a:normAutofit/>
          </a:bodyPr>
          <a:lstStyle/>
          <a:p>
            <a:pPr algn="ctr"/>
            <a:r>
              <a:rPr lang="en-US" b="1" dirty="0"/>
              <a:t>Big Data Illustrated – A Popular Real World Pattern</a:t>
            </a:r>
          </a:p>
        </p:txBody>
      </p:sp>
      <p:sp>
        <p:nvSpPr>
          <p:cNvPr id="4" name="Rounded Rectangle 3"/>
          <p:cNvSpPr/>
          <p:nvPr/>
        </p:nvSpPr>
        <p:spPr>
          <a:xfrm>
            <a:off x="2691442" y="1863305"/>
            <a:ext cx="1581509"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Stream</a:t>
            </a:r>
          </a:p>
          <a:p>
            <a:pPr algn="ctr"/>
            <a:r>
              <a:rPr lang="en-US" dirty="0"/>
              <a:t>(Kafka)</a:t>
            </a:r>
          </a:p>
        </p:txBody>
      </p:sp>
      <p:sp>
        <p:nvSpPr>
          <p:cNvPr id="7" name="Rounded Rectangle 6"/>
          <p:cNvSpPr/>
          <p:nvPr/>
        </p:nvSpPr>
        <p:spPr>
          <a:xfrm>
            <a:off x="7545805" y="1845582"/>
            <a:ext cx="1837426"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p>
          <a:p>
            <a:pPr algn="ctr"/>
            <a:r>
              <a:rPr lang="en-US" dirty="0"/>
              <a:t>(Storm or Spark streaming)</a:t>
            </a:r>
          </a:p>
        </p:txBody>
      </p:sp>
      <p:cxnSp>
        <p:nvCxnSpPr>
          <p:cNvPr id="12" name="Straight Arrow Connector 11"/>
          <p:cNvCxnSpPr>
            <a:cxnSpLocks/>
            <a:stCxn id="4" idx="2"/>
          </p:cNvCxnSpPr>
          <p:nvPr/>
        </p:nvCxnSpPr>
        <p:spPr>
          <a:xfrm>
            <a:off x="3482197" y="2777705"/>
            <a:ext cx="419243" cy="1032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3"/>
            <a:endCxn id="7" idx="1"/>
          </p:cNvCxnSpPr>
          <p:nvPr/>
        </p:nvCxnSpPr>
        <p:spPr>
          <a:xfrm flipV="1">
            <a:off x="4272951" y="2302782"/>
            <a:ext cx="3272854" cy="17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3"/>
          </p:cNvCxnSpPr>
          <p:nvPr/>
        </p:nvCxnSpPr>
        <p:spPr>
          <a:xfrm>
            <a:off x="9383231" y="2302782"/>
            <a:ext cx="224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1" idx="0"/>
            <a:endCxn id="7" idx="2"/>
          </p:cNvCxnSpPr>
          <p:nvPr/>
        </p:nvCxnSpPr>
        <p:spPr>
          <a:xfrm flipH="1" flipV="1">
            <a:off x="8464518" y="2759982"/>
            <a:ext cx="17258" cy="1207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479452" y="3054552"/>
            <a:ext cx="3232552" cy="369332"/>
          </a:xfrm>
          <a:prstGeom prst="rect">
            <a:avLst/>
          </a:prstGeom>
          <a:noFill/>
        </p:spPr>
        <p:txBody>
          <a:bodyPr wrap="none" rtlCol="0">
            <a:spAutoFit/>
          </a:bodyPr>
          <a:lstStyle/>
          <a:p>
            <a:r>
              <a:rPr lang="en-US" dirty="0"/>
              <a:t>Streams (continuous processing)</a:t>
            </a:r>
          </a:p>
        </p:txBody>
      </p:sp>
      <p:sp>
        <p:nvSpPr>
          <p:cNvPr id="26" name="Rectangle 25"/>
          <p:cNvSpPr/>
          <p:nvPr/>
        </p:nvSpPr>
        <p:spPr>
          <a:xfrm>
            <a:off x="2329131" y="1480866"/>
            <a:ext cx="7936302" cy="160451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endCxn id="4" idx="1"/>
          </p:cNvCxnSpPr>
          <p:nvPr/>
        </p:nvCxnSpPr>
        <p:spPr>
          <a:xfrm>
            <a:off x="1449238" y="2320505"/>
            <a:ext cx="1242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798102" y="3217181"/>
            <a:ext cx="793807" cy="369332"/>
          </a:xfrm>
          <a:prstGeom prst="rect">
            <a:avLst/>
          </a:prstGeom>
          <a:noFill/>
        </p:spPr>
        <p:txBody>
          <a:bodyPr wrap="none" rtlCol="0">
            <a:spAutoFit/>
          </a:bodyPr>
          <a:lstStyle/>
          <a:p>
            <a:r>
              <a:rPr lang="en-US" dirty="0"/>
              <a:t>Model</a:t>
            </a:r>
          </a:p>
        </p:txBody>
      </p:sp>
      <p:sp>
        <p:nvSpPr>
          <p:cNvPr id="33" name="TextBox 32"/>
          <p:cNvSpPr txBox="1"/>
          <p:nvPr/>
        </p:nvSpPr>
        <p:spPr>
          <a:xfrm>
            <a:off x="400091" y="1912677"/>
            <a:ext cx="1215926" cy="646331"/>
          </a:xfrm>
          <a:prstGeom prst="rect">
            <a:avLst/>
          </a:prstGeom>
          <a:noFill/>
        </p:spPr>
        <p:txBody>
          <a:bodyPr wrap="square" rtlCol="0">
            <a:spAutoFit/>
          </a:bodyPr>
          <a:lstStyle/>
          <a:p>
            <a:r>
              <a:rPr lang="en-US" dirty="0"/>
              <a:t>Real-time</a:t>
            </a:r>
          </a:p>
          <a:p>
            <a:r>
              <a:rPr lang="en-US" dirty="0"/>
              <a:t>GPS Data</a:t>
            </a:r>
          </a:p>
        </p:txBody>
      </p:sp>
      <p:sp>
        <p:nvSpPr>
          <p:cNvPr id="34" name="TextBox 33"/>
          <p:cNvSpPr txBox="1"/>
          <p:nvPr/>
        </p:nvSpPr>
        <p:spPr>
          <a:xfrm>
            <a:off x="10338455" y="1912677"/>
            <a:ext cx="524118" cy="369332"/>
          </a:xfrm>
          <a:prstGeom prst="rect">
            <a:avLst/>
          </a:prstGeom>
          <a:noFill/>
        </p:spPr>
        <p:txBody>
          <a:bodyPr wrap="none" rtlCol="0">
            <a:spAutoFit/>
          </a:bodyPr>
          <a:lstStyle/>
          <a:p>
            <a:r>
              <a:rPr lang="en-US" dirty="0"/>
              <a:t>ETA</a:t>
            </a:r>
          </a:p>
        </p:txBody>
      </p:sp>
      <p:grpSp>
        <p:nvGrpSpPr>
          <p:cNvPr id="1028" name="Group 1027"/>
          <p:cNvGrpSpPr/>
          <p:nvPr/>
        </p:nvGrpSpPr>
        <p:grpSpPr>
          <a:xfrm>
            <a:off x="970756" y="3700731"/>
            <a:ext cx="9294677" cy="1973846"/>
            <a:chOff x="970756" y="3700731"/>
            <a:chExt cx="9294677" cy="1973846"/>
          </a:xfrm>
        </p:grpSpPr>
        <p:sp>
          <p:nvSpPr>
            <p:cNvPr id="5" name="Rounded Rectangle 4"/>
            <p:cNvSpPr/>
            <p:nvPr/>
          </p:nvSpPr>
          <p:spPr>
            <a:xfrm>
              <a:off x="3887180" y="3849138"/>
              <a:ext cx="1574318"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Historical Data DBMS</a:t>
              </a:r>
            </a:p>
            <a:p>
              <a:pPr algn="ctr"/>
              <a:r>
                <a:rPr lang="en-US" dirty="0"/>
                <a:t>(Hive)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846" y="4001974"/>
              <a:ext cx="677998" cy="677998"/>
            </a:xfrm>
            <a:prstGeom prst="rect">
              <a:avLst/>
            </a:prstGeom>
          </p:spPr>
        </p:pic>
        <p:sp>
          <p:nvSpPr>
            <p:cNvPr id="8" name="Rounded Rectangle 7"/>
            <p:cNvSpPr/>
            <p:nvPr/>
          </p:nvSpPr>
          <p:spPr>
            <a:xfrm>
              <a:off x="5828844" y="3849137"/>
              <a:ext cx="1837426"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Training</a:t>
              </a:r>
            </a:p>
            <a:p>
              <a:pPr algn="ctr"/>
              <a:r>
                <a:rPr lang="en-US" dirty="0"/>
                <a:t>(Spark)</a:t>
              </a:r>
            </a:p>
          </p:txBody>
        </p:sp>
        <p:cxnSp>
          <p:nvCxnSpPr>
            <p:cNvPr id="10" name="Straight Arrow Connector 9"/>
            <p:cNvCxnSpPr>
              <a:stCxn id="5" idx="3"/>
              <a:endCxn id="8" idx="1"/>
            </p:cNvCxnSpPr>
            <p:nvPr/>
          </p:nvCxnSpPr>
          <p:spPr>
            <a:xfrm flipV="1">
              <a:off x="5461498" y="4306337"/>
              <a:ext cx="3673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329131" y="3700731"/>
              <a:ext cx="7936302" cy="160451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518912" y="5305245"/>
              <a:ext cx="4399922" cy="369332"/>
            </a:xfrm>
            <a:prstGeom prst="rect">
              <a:avLst/>
            </a:prstGeom>
            <a:noFill/>
          </p:spPr>
          <p:txBody>
            <a:bodyPr wrap="none" rtlCol="0">
              <a:spAutoFit/>
            </a:bodyPr>
            <a:lstStyle/>
            <a:p>
              <a:r>
                <a:rPr lang="en-US" dirty="0"/>
                <a:t>Batch (e.g. learn a new model once a month)</a:t>
              </a:r>
            </a:p>
          </p:txBody>
        </p:sp>
        <p:cxnSp>
          <p:nvCxnSpPr>
            <p:cNvPr id="38" name="Straight Arrow Connector 37"/>
            <p:cNvCxnSpPr>
              <a:endCxn id="5" idx="1"/>
            </p:cNvCxnSpPr>
            <p:nvPr/>
          </p:nvCxnSpPr>
          <p:spPr>
            <a:xfrm>
              <a:off x="1570986" y="4306337"/>
              <a:ext cx="231619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70756" y="4675670"/>
              <a:ext cx="974498" cy="369332"/>
            </a:xfrm>
            <a:prstGeom prst="rect">
              <a:avLst/>
            </a:prstGeom>
            <a:noFill/>
          </p:spPr>
          <p:txBody>
            <a:bodyPr wrap="none" rtlCol="0">
              <a:spAutoFit/>
            </a:bodyPr>
            <a:lstStyle/>
            <a:p>
              <a:r>
                <a:rPr lang="en-US"/>
                <a:t>Archives</a:t>
              </a:r>
              <a:endParaRPr lang="en-US" dirty="0"/>
            </a:p>
          </p:txBody>
        </p:sp>
        <p:sp>
          <p:nvSpPr>
            <p:cNvPr id="42" name="TextBox 41"/>
            <p:cNvSpPr txBox="1"/>
            <p:nvPr/>
          </p:nvSpPr>
          <p:spPr>
            <a:xfrm>
              <a:off x="1918823" y="3990112"/>
              <a:ext cx="1588640" cy="369332"/>
            </a:xfrm>
            <a:prstGeom prst="rect">
              <a:avLst/>
            </a:prstGeom>
            <a:noFill/>
          </p:spPr>
          <p:txBody>
            <a:bodyPr wrap="none" rtlCol="0">
              <a:spAutoFit/>
            </a:bodyPr>
            <a:lstStyle/>
            <a:p>
              <a:r>
                <a:rPr lang="en-US"/>
                <a:t>Import (Scoop)</a:t>
              </a:r>
              <a:endParaRPr lang="en-US" dirty="0"/>
            </a:p>
          </p:txBody>
        </p:sp>
        <p:cxnSp>
          <p:nvCxnSpPr>
            <p:cNvPr id="48" name="Straight Arrow Connector 47"/>
            <p:cNvCxnSpPr>
              <a:stCxn id="8" idx="3"/>
              <a:endCxn id="51" idx="1"/>
            </p:cNvCxnSpPr>
            <p:nvPr/>
          </p:nvCxnSpPr>
          <p:spPr>
            <a:xfrm>
              <a:off x="7666270" y="4306337"/>
              <a:ext cx="476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 name="Picture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2777" y="3967338"/>
            <a:ext cx="677998" cy="677998"/>
          </a:xfrm>
          <a:prstGeom prst="rect">
            <a:avLst/>
          </a:prstGeom>
        </p:spPr>
      </p:pic>
    </p:spTree>
    <p:extLst>
      <p:ext uri="{BB962C8B-B14F-4D97-AF65-F5344CB8AC3E}">
        <p14:creationId xmlns:p14="http://schemas.microsoft.com/office/powerpoint/2010/main" val="2103381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276350"/>
            <a:ext cx="10515600" cy="4900613"/>
          </a:xfrm>
        </p:spPr>
        <p:txBody>
          <a:bodyPr>
            <a:normAutofit/>
          </a:bodyPr>
          <a:lstStyle/>
          <a:p>
            <a:r>
              <a:rPr lang="en-US" sz="2400" dirty="0"/>
              <a:t>On-Premise (self-hosted) Big Data Distributions</a:t>
            </a:r>
          </a:p>
          <a:p>
            <a:pPr lvl="1"/>
            <a:r>
              <a:rPr lang="en-US" dirty="0">
                <a:solidFill>
                  <a:srgbClr val="FF0000"/>
                </a:solidFill>
              </a:rPr>
              <a:t>Cloudera (Hortonworks) Data Platform (used in this lab)</a:t>
            </a:r>
            <a:endParaRPr lang="en-US" dirty="0"/>
          </a:p>
          <a:p>
            <a:pPr lvl="1"/>
            <a:r>
              <a:rPr lang="en-US" dirty="0" err="1"/>
              <a:t>MapR</a:t>
            </a:r>
            <a:r>
              <a:rPr lang="en-US" dirty="0"/>
              <a:t> Hadoop Distribution</a:t>
            </a:r>
          </a:p>
          <a:p>
            <a:pPr lvl="1"/>
            <a:r>
              <a:rPr lang="en-US" dirty="0"/>
              <a:t>IBM Open Platform with Apache Hadoop</a:t>
            </a:r>
          </a:p>
          <a:p>
            <a:pPr lvl="1"/>
            <a:r>
              <a:rPr lang="en-US" dirty="0"/>
              <a:t>DC/OS, Mesosphere</a:t>
            </a:r>
          </a:p>
          <a:p>
            <a:pPr lvl="1"/>
            <a:r>
              <a:rPr lang="is-IS" dirty="0"/>
              <a:t>…</a:t>
            </a:r>
            <a:endParaRPr lang="en-US" dirty="0"/>
          </a:p>
          <a:p>
            <a:r>
              <a:rPr lang="is-IS" sz="2400" dirty="0"/>
              <a:t>Cloud-based (all-purposes) Big Data Platforms as a Service</a:t>
            </a:r>
          </a:p>
          <a:p>
            <a:pPr lvl="1"/>
            <a:r>
              <a:rPr lang="is-IS" dirty="0">
                <a:solidFill>
                  <a:srgbClr val="FF0000"/>
                </a:solidFill>
              </a:rPr>
              <a:t>EPFL IC Cluster (used in this lab)</a:t>
            </a:r>
          </a:p>
          <a:p>
            <a:pPr lvl="1"/>
            <a:r>
              <a:rPr lang="is-IS" dirty="0"/>
              <a:t>Amazon EMR</a:t>
            </a:r>
          </a:p>
          <a:p>
            <a:pPr lvl="1"/>
            <a:r>
              <a:rPr lang="is-IS" dirty="0"/>
              <a:t>Microsoft Azure HDInsight</a:t>
            </a:r>
          </a:p>
          <a:p>
            <a:pPr lvl="1"/>
            <a:r>
              <a:rPr lang="is-IS" dirty="0"/>
              <a:t>Alibaba Cloud E-MapReduce</a:t>
            </a:r>
          </a:p>
          <a:p>
            <a:pPr lvl="1"/>
            <a:r>
              <a:rPr lang="is-IS" dirty="0"/>
              <a:t>...</a:t>
            </a:r>
          </a:p>
          <a:p>
            <a:endParaRPr lang="is-IS" sz="2400" dirty="0"/>
          </a:p>
          <a:p>
            <a:endParaRPr lang="en-US" sz="2400" dirty="0"/>
          </a:p>
          <a:p>
            <a:endParaRPr lang="en-US" sz="2000" dirty="0"/>
          </a:p>
          <a:p>
            <a:pPr lvl="1"/>
            <a:endParaRPr lang="en-US" sz="2000" dirty="0"/>
          </a:p>
          <a:p>
            <a:endParaRPr lang="en-US" sz="24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idx="4294967295"/>
          </p:nvPr>
        </p:nvSpPr>
        <p:spPr>
          <a:xfrm>
            <a:off x="0" y="0"/>
            <a:ext cx="12192000" cy="755650"/>
          </a:xfrm>
        </p:spPr>
        <p:txBody>
          <a:bodyPr>
            <a:normAutofit/>
          </a:bodyPr>
          <a:lstStyle/>
          <a:p>
            <a:pPr algn="ctr"/>
            <a:r>
              <a:rPr lang="en-US" sz="4000" b="1" dirty="0"/>
              <a:t>Hadoop MapReduce Distributions</a:t>
            </a:r>
          </a:p>
        </p:txBody>
      </p:sp>
    </p:spTree>
    <p:extLst>
      <p:ext uri="{BB962C8B-B14F-4D97-AF65-F5344CB8AC3E}">
        <p14:creationId xmlns:p14="http://schemas.microsoft.com/office/powerpoint/2010/main" val="23558271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7"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3384075" y="2393488"/>
            <a:ext cx="5423857" cy="1908215"/>
          </a:xfrm>
          <a:prstGeom prst="rect">
            <a:avLst/>
          </a:prstGeom>
          <a:noFill/>
        </p:spPr>
        <p:txBody>
          <a:bodyPr wrap="none" rtlCol="0">
            <a:spAutoFit/>
          </a:bodyPr>
          <a:lstStyle/>
          <a:p>
            <a:pPr algn="ctr"/>
            <a:r>
              <a:rPr lang="en-US" sz="5900" dirty="0">
                <a:solidFill>
                  <a:schemeClr val="bg1"/>
                </a:solidFill>
                <a:latin typeface="+mj-lt"/>
                <a:ea typeface="Lato Bold" charset="0"/>
                <a:cs typeface="Lato Bold" charset="0"/>
              </a:rPr>
              <a:t>Exercises Week 3</a:t>
            </a:r>
          </a:p>
          <a:p>
            <a:pPr algn="ct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448521B-D7E8-AF45-8A41-02D144E0A23C}"/>
              </a:ext>
            </a:extLst>
          </p:cNvPr>
          <p:cNvSpPr txBox="1"/>
          <p:nvPr/>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#3</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26621771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838263" y="1582614"/>
            <a:ext cx="10515600" cy="4447203"/>
          </a:xfrm>
        </p:spPr>
        <p:txBody>
          <a:bodyPr>
            <a:normAutofit fontScale="92500" lnSpcReduction="10000"/>
          </a:bodyPr>
          <a:lstStyle/>
          <a:p>
            <a:r>
              <a:rPr lang="en-US" sz="3200" dirty="0"/>
              <a:t>Head over to the RENKU webpage</a:t>
            </a:r>
          </a:p>
          <a:p>
            <a:pPr lvl="1"/>
            <a:r>
              <a:rPr lang="en-US" sz="2800" dirty="0">
                <a:hlinkClick r:id="rId3"/>
              </a:rPr>
              <a:t>https://renku.iccluster.epfl.ch</a:t>
            </a:r>
            <a:endParaRPr lang="en-US" sz="2800" dirty="0"/>
          </a:p>
          <a:p>
            <a:pPr lvl="1"/>
            <a:r>
              <a:rPr lang="en-US" sz="2800" dirty="0"/>
              <a:t>You will need the EPFL VPN if connecting from outside the EPFL network</a:t>
            </a:r>
          </a:p>
          <a:p>
            <a:r>
              <a:rPr lang="en-US" sz="3200" dirty="0"/>
              <a:t>Find and fork project </a:t>
            </a:r>
            <a:r>
              <a:rPr lang="en-US" sz="3200" b="1" dirty="0">
                <a:solidFill>
                  <a:srgbClr val="FF0000"/>
                </a:solidFill>
              </a:rPr>
              <a:t>dslab2020</a:t>
            </a:r>
            <a:r>
              <a:rPr lang="en-US" sz="3200" dirty="0"/>
              <a:t>/dslab-exercises-week-3</a:t>
            </a:r>
          </a:p>
          <a:p>
            <a:r>
              <a:rPr lang="en-US" sz="3200" dirty="0"/>
              <a:t>Follow the instructions from the README</a:t>
            </a:r>
          </a:p>
          <a:p>
            <a:endParaRPr lang="en-US" sz="3200" dirty="0"/>
          </a:p>
          <a:p>
            <a:r>
              <a:rPr lang="en-US" sz="3600" dirty="0"/>
              <a:t>Exercises week 2 are available at</a:t>
            </a:r>
          </a:p>
          <a:p>
            <a:pPr lvl="1"/>
            <a:r>
              <a:rPr lang="en-US" sz="3200" dirty="0">
                <a:hlinkClick r:id="rId4"/>
              </a:rPr>
              <a:t>https://renku.iccluster.epfl.ch/projects/dslab2020/dslab-solutions-week-2/</a:t>
            </a:r>
            <a:r>
              <a:rPr lang="en-US" sz="3200" dirty="0"/>
              <a:t> </a:t>
            </a:r>
          </a:p>
          <a:p>
            <a:endParaRPr lang="en-US" sz="3200" dirty="0"/>
          </a:p>
        </p:txBody>
      </p:sp>
      <p:sp>
        <p:nvSpPr>
          <p:cNvPr id="6" name="TextBox 5">
            <a:extLst>
              <a:ext uri="{FF2B5EF4-FFF2-40B4-BE49-F238E27FC236}">
                <a16:creationId xmlns:a16="http://schemas.microsoft.com/office/drawing/2014/main" id="{0A5FC2AF-0C8E-6D46-B6B9-9DC55E5A887B}"/>
              </a:ext>
            </a:extLst>
          </p:cNvPr>
          <p:cNvSpPr txBox="1"/>
          <p:nvPr/>
        </p:nvSpPr>
        <p:spPr>
          <a:xfrm>
            <a:off x="4112324" y="180549"/>
            <a:ext cx="396747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Start your engines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D42DA0B6-9FDB-8043-82F2-8AD19D320C9B}"/>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9498073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75" y="0"/>
            <a:ext cx="12188825" cy="6330453"/>
          </a:xfrm>
          <a:prstGeom prst="rect">
            <a:avLst/>
          </a:prstGeom>
          <a:gradFill flip="none" rotWithShape="1">
            <a:gsLst>
              <a:gs pos="22000">
                <a:srgbClr val="001334">
                  <a:alpha val="90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AutoShape 5"/>
          <p:cNvSpPr>
            <a:spLocks/>
          </p:cNvSpPr>
          <p:nvPr/>
        </p:nvSpPr>
        <p:spPr bwMode="auto">
          <a:xfrm>
            <a:off x="1575668" y="232086"/>
            <a:ext cx="9073662" cy="199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5" tIns="25395" rIns="25395" bIns="25395" anchor="ctr"/>
          <a:lstStyle/>
          <a:p>
            <a:pPr algn="ctr">
              <a:defRPr/>
            </a:pPr>
            <a:r>
              <a:rPr lang="es-ES" sz="6000" dirty="0" err="1">
                <a:solidFill>
                  <a:schemeClr val="bg1"/>
                </a:solidFill>
                <a:latin typeface="+mj-lt"/>
                <a:cs typeface="Lato Regular"/>
              </a:rPr>
              <a:t>Thank</a:t>
            </a:r>
            <a:r>
              <a:rPr lang="es-ES" sz="6000" dirty="0">
                <a:solidFill>
                  <a:schemeClr val="bg1"/>
                </a:solidFill>
                <a:latin typeface="+mj-lt"/>
                <a:cs typeface="Lato Regular"/>
              </a:rPr>
              <a:t> </a:t>
            </a:r>
            <a:r>
              <a:rPr lang="es-ES" sz="6000" dirty="0" err="1">
                <a:solidFill>
                  <a:schemeClr val="bg1"/>
                </a:solidFill>
                <a:latin typeface="+mj-lt"/>
                <a:cs typeface="Lato Regular"/>
              </a:rPr>
              <a:t>you</a:t>
            </a:r>
            <a:r>
              <a:rPr lang="es-ES" sz="6000" dirty="0">
                <a:solidFill>
                  <a:schemeClr val="bg1"/>
                </a:solidFill>
                <a:latin typeface="+mj-lt"/>
                <a:cs typeface="Lato Regular"/>
              </a:rPr>
              <a:t>!</a:t>
            </a:r>
          </a:p>
        </p:txBody>
      </p:sp>
      <p:sp>
        <p:nvSpPr>
          <p:cNvPr id="10" name="Freeform 767"/>
          <p:cNvSpPr>
            <a:spLocks noChangeArrowheads="1"/>
          </p:cNvSpPr>
          <p:nvPr/>
        </p:nvSpPr>
        <p:spPr bwMode="auto">
          <a:xfrm>
            <a:off x="5115938" y="4477031"/>
            <a:ext cx="1750037" cy="2389757"/>
          </a:xfrm>
          <a:custGeom>
            <a:avLst/>
            <a:gdLst>
              <a:gd name="T0" fmla="*/ 3435 w 4621"/>
              <a:gd name="T1" fmla="*/ 4364 h 6311"/>
              <a:gd name="T2" fmla="*/ 3435 w 4621"/>
              <a:gd name="T3" fmla="*/ 4364 h 6311"/>
              <a:gd name="T4" fmla="*/ 3807 w 4621"/>
              <a:gd name="T5" fmla="*/ 2758 h 6311"/>
              <a:gd name="T6" fmla="*/ 4223 w 4621"/>
              <a:gd name="T7" fmla="*/ 1830 h 6311"/>
              <a:gd name="T8" fmla="*/ 4568 w 4621"/>
              <a:gd name="T9" fmla="*/ 1075 h 6311"/>
              <a:gd name="T10" fmla="*/ 3922 w 4621"/>
              <a:gd name="T11" fmla="*/ 1702 h 6311"/>
              <a:gd name="T12" fmla="*/ 3410 w 4621"/>
              <a:gd name="T13" fmla="*/ 2150 h 6311"/>
              <a:gd name="T14" fmla="*/ 3608 w 4621"/>
              <a:gd name="T15" fmla="*/ 1299 h 6311"/>
              <a:gd name="T16" fmla="*/ 3698 w 4621"/>
              <a:gd name="T17" fmla="*/ 307 h 6311"/>
              <a:gd name="T18" fmla="*/ 3192 w 4621"/>
              <a:gd name="T19" fmla="*/ 1356 h 6311"/>
              <a:gd name="T20" fmla="*/ 2834 w 4621"/>
              <a:gd name="T21" fmla="*/ 1887 h 6311"/>
              <a:gd name="T22" fmla="*/ 2726 w 4621"/>
              <a:gd name="T23" fmla="*/ 1030 h 6311"/>
              <a:gd name="T24" fmla="*/ 2566 w 4621"/>
              <a:gd name="T25" fmla="*/ 6 h 6311"/>
              <a:gd name="T26" fmla="*/ 2304 w 4621"/>
              <a:gd name="T27" fmla="*/ 960 h 6311"/>
              <a:gd name="T28" fmla="*/ 2297 w 4621"/>
              <a:gd name="T29" fmla="*/ 1856 h 6311"/>
              <a:gd name="T30" fmla="*/ 1862 w 4621"/>
              <a:gd name="T31" fmla="*/ 979 h 6311"/>
              <a:gd name="T32" fmla="*/ 1337 w 4621"/>
              <a:gd name="T33" fmla="*/ 281 h 6311"/>
              <a:gd name="T34" fmla="*/ 1600 w 4621"/>
              <a:gd name="T35" fmla="*/ 1689 h 6311"/>
              <a:gd name="T36" fmla="*/ 1677 w 4621"/>
              <a:gd name="T37" fmla="*/ 2720 h 6311"/>
              <a:gd name="T38" fmla="*/ 915 w 4621"/>
              <a:gd name="T39" fmla="*/ 2585 h 6311"/>
              <a:gd name="T40" fmla="*/ 147 w 4621"/>
              <a:gd name="T41" fmla="*/ 2540 h 6311"/>
              <a:gd name="T42" fmla="*/ 153 w 4621"/>
              <a:gd name="T43" fmla="*/ 2848 h 6311"/>
              <a:gd name="T44" fmla="*/ 608 w 4621"/>
              <a:gd name="T45" fmla="*/ 3020 h 6311"/>
              <a:gd name="T46" fmla="*/ 1382 w 4621"/>
              <a:gd name="T47" fmla="*/ 3686 h 6311"/>
              <a:gd name="T48" fmla="*/ 1990 w 4621"/>
              <a:gd name="T49" fmla="*/ 4313 h 6311"/>
              <a:gd name="T50" fmla="*/ 2086 w 4621"/>
              <a:gd name="T51" fmla="*/ 5420 h 6311"/>
              <a:gd name="T52" fmla="*/ 2080 w 4621"/>
              <a:gd name="T53" fmla="*/ 6310 h 6311"/>
              <a:gd name="T54" fmla="*/ 3333 w 4621"/>
              <a:gd name="T55" fmla="*/ 6310 h 6311"/>
              <a:gd name="T56" fmla="*/ 3435 w 4621"/>
              <a:gd name="T57" fmla="*/ 4364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1" h="6311">
                <a:moveTo>
                  <a:pt x="3435" y="4364"/>
                </a:moveTo>
                <a:lnTo>
                  <a:pt x="3435" y="4364"/>
                </a:lnTo>
                <a:cubicBezTo>
                  <a:pt x="3794" y="3641"/>
                  <a:pt x="3730" y="3161"/>
                  <a:pt x="3807" y="2758"/>
                </a:cubicBezTo>
                <a:cubicBezTo>
                  <a:pt x="3884" y="2355"/>
                  <a:pt x="4108" y="1996"/>
                  <a:pt x="4223" y="1830"/>
                </a:cubicBezTo>
                <a:cubicBezTo>
                  <a:pt x="4363" y="1631"/>
                  <a:pt x="4620" y="1196"/>
                  <a:pt x="4568" y="1075"/>
                </a:cubicBezTo>
                <a:cubicBezTo>
                  <a:pt x="4466" y="832"/>
                  <a:pt x="4140" y="1395"/>
                  <a:pt x="3922" y="1702"/>
                </a:cubicBezTo>
                <a:cubicBezTo>
                  <a:pt x="3698" y="2003"/>
                  <a:pt x="3487" y="2163"/>
                  <a:pt x="3410" y="2150"/>
                </a:cubicBezTo>
                <a:cubicBezTo>
                  <a:pt x="3340" y="2131"/>
                  <a:pt x="3493" y="1696"/>
                  <a:pt x="3608" y="1299"/>
                </a:cubicBezTo>
                <a:cubicBezTo>
                  <a:pt x="3800" y="646"/>
                  <a:pt x="3909" y="358"/>
                  <a:pt x="3698" y="307"/>
                </a:cubicBezTo>
                <a:cubicBezTo>
                  <a:pt x="3442" y="249"/>
                  <a:pt x="3333" y="966"/>
                  <a:pt x="3192" y="1356"/>
                </a:cubicBezTo>
                <a:cubicBezTo>
                  <a:pt x="3058" y="1715"/>
                  <a:pt x="2968" y="1900"/>
                  <a:pt x="2834" y="1887"/>
                </a:cubicBezTo>
                <a:cubicBezTo>
                  <a:pt x="2776" y="1881"/>
                  <a:pt x="2739" y="1606"/>
                  <a:pt x="2726" y="1030"/>
                </a:cubicBezTo>
                <a:cubicBezTo>
                  <a:pt x="2713" y="185"/>
                  <a:pt x="2694" y="0"/>
                  <a:pt x="2566" y="6"/>
                </a:cubicBezTo>
                <a:cubicBezTo>
                  <a:pt x="2265" y="19"/>
                  <a:pt x="2323" y="524"/>
                  <a:pt x="2304" y="960"/>
                </a:cubicBezTo>
                <a:cubicBezTo>
                  <a:pt x="2291" y="1395"/>
                  <a:pt x="2336" y="1843"/>
                  <a:pt x="2297" y="1856"/>
                </a:cubicBezTo>
                <a:cubicBezTo>
                  <a:pt x="2137" y="1932"/>
                  <a:pt x="2022" y="1382"/>
                  <a:pt x="1862" y="979"/>
                </a:cubicBezTo>
                <a:cubicBezTo>
                  <a:pt x="1702" y="582"/>
                  <a:pt x="1587" y="19"/>
                  <a:pt x="1337" y="281"/>
                </a:cubicBezTo>
                <a:cubicBezTo>
                  <a:pt x="1165" y="467"/>
                  <a:pt x="1408" y="1222"/>
                  <a:pt x="1600" y="1689"/>
                </a:cubicBezTo>
                <a:cubicBezTo>
                  <a:pt x="1785" y="2150"/>
                  <a:pt x="1869" y="2527"/>
                  <a:pt x="1677" y="2720"/>
                </a:cubicBezTo>
                <a:cubicBezTo>
                  <a:pt x="1408" y="2982"/>
                  <a:pt x="1229" y="2783"/>
                  <a:pt x="915" y="2585"/>
                </a:cubicBezTo>
                <a:cubicBezTo>
                  <a:pt x="595" y="2387"/>
                  <a:pt x="294" y="2374"/>
                  <a:pt x="147" y="2540"/>
                </a:cubicBezTo>
                <a:cubicBezTo>
                  <a:pt x="0" y="2713"/>
                  <a:pt x="70" y="2879"/>
                  <a:pt x="153" y="2848"/>
                </a:cubicBezTo>
                <a:cubicBezTo>
                  <a:pt x="237" y="2816"/>
                  <a:pt x="352" y="2854"/>
                  <a:pt x="608" y="3020"/>
                </a:cubicBezTo>
                <a:cubicBezTo>
                  <a:pt x="864" y="3187"/>
                  <a:pt x="998" y="3462"/>
                  <a:pt x="1382" y="3686"/>
                </a:cubicBezTo>
                <a:cubicBezTo>
                  <a:pt x="1772" y="3910"/>
                  <a:pt x="1881" y="4044"/>
                  <a:pt x="1990" y="4313"/>
                </a:cubicBezTo>
                <a:cubicBezTo>
                  <a:pt x="2099" y="4582"/>
                  <a:pt x="2086" y="5420"/>
                  <a:pt x="2086" y="5420"/>
                </a:cubicBezTo>
                <a:cubicBezTo>
                  <a:pt x="2086" y="5715"/>
                  <a:pt x="2086" y="6009"/>
                  <a:pt x="2080" y="6310"/>
                </a:cubicBezTo>
                <a:cubicBezTo>
                  <a:pt x="3333" y="6310"/>
                  <a:pt x="3333" y="6310"/>
                  <a:pt x="3333" y="6310"/>
                </a:cubicBezTo>
                <a:cubicBezTo>
                  <a:pt x="3378" y="5126"/>
                  <a:pt x="3435" y="4364"/>
                  <a:pt x="3435" y="4364"/>
                </a:cubicBezTo>
              </a:path>
            </a:pathLst>
          </a:custGeom>
          <a:solidFill>
            <a:schemeClr val="bg1"/>
          </a:solidFill>
          <a:ln>
            <a:noFill/>
          </a:ln>
          <a:effectLst/>
          <a:extLst/>
        </p:spPr>
        <p:txBody>
          <a:bodyPr wrap="none" anchor="ctr"/>
          <a:lstStyle/>
          <a:p>
            <a:endParaRPr lang="en-US" sz="900"/>
          </a:p>
        </p:txBody>
      </p:sp>
      <p:sp>
        <p:nvSpPr>
          <p:cNvPr id="11" name="Freeform 768"/>
          <p:cNvSpPr>
            <a:spLocks noChangeArrowheads="1"/>
          </p:cNvSpPr>
          <p:nvPr/>
        </p:nvSpPr>
        <p:spPr bwMode="auto">
          <a:xfrm>
            <a:off x="3486711" y="3811455"/>
            <a:ext cx="1788444" cy="1417822"/>
          </a:xfrm>
          <a:custGeom>
            <a:avLst/>
            <a:gdLst>
              <a:gd name="T0" fmla="*/ 2771 w 4724"/>
              <a:gd name="T1" fmla="*/ 0 h 3745"/>
              <a:gd name="T2" fmla="*/ 2771 w 4724"/>
              <a:gd name="T3" fmla="*/ 0 h 3745"/>
              <a:gd name="T4" fmla="*/ 1651 w 4724"/>
              <a:gd name="T5" fmla="*/ 198 h 3745"/>
              <a:gd name="T6" fmla="*/ 614 w 4724"/>
              <a:gd name="T7" fmla="*/ 2439 h 3745"/>
              <a:gd name="T8" fmla="*/ 2112 w 4724"/>
              <a:gd name="T9" fmla="*/ 3303 h 3745"/>
              <a:gd name="T10" fmla="*/ 2566 w 4724"/>
              <a:gd name="T11" fmla="*/ 3258 h 3745"/>
              <a:gd name="T12" fmla="*/ 4090 w 4724"/>
              <a:gd name="T13" fmla="*/ 3744 h 3745"/>
              <a:gd name="T14" fmla="*/ 4416 w 4724"/>
              <a:gd name="T15" fmla="*/ 3725 h 3745"/>
              <a:gd name="T16" fmla="*/ 3622 w 4724"/>
              <a:gd name="T17" fmla="*/ 2829 h 3745"/>
              <a:gd name="T18" fmla="*/ 4358 w 4724"/>
              <a:gd name="T19" fmla="*/ 1159 h 3745"/>
              <a:gd name="T20" fmla="*/ 2771 w 4724"/>
              <a:gd name="T21" fmla="*/ 0 h 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4" h="3745">
                <a:moveTo>
                  <a:pt x="2771" y="0"/>
                </a:moveTo>
                <a:lnTo>
                  <a:pt x="2771" y="0"/>
                </a:lnTo>
                <a:cubicBezTo>
                  <a:pt x="2349" y="0"/>
                  <a:pt x="1933" y="103"/>
                  <a:pt x="1651" y="198"/>
                </a:cubicBezTo>
                <a:cubicBezTo>
                  <a:pt x="928" y="454"/>
                  <a:pt x="0" y="1274"/>
                  <a:pt x="614" y="2439"/>
                </a:cubicBezTo>
                <a:cubicBezTo>
                  <a:pt x="998" y="3168"/>
                  <a:pt x="1664" y="3303"/>
                  <a:pt x="2112" y="3303"/>
                </a:cubicBezTo>
                <a:cubicBezTo>
                  <a:pt x="2381" y="3303"/>
                  <a:pt x="2566" y="3258"/>
                  <a:pt x="2566" y="3258"/>
                </a:cubicBezTo>
                <a:cubicBezTo>
                  <a:pt x="3014" y="3674"/>
                  <a:pt x="3693" y="3744"/>
                  <a:pt x="4090" y="3744"/>
                </a:cubicBezTo>
                <a:cubicBezTo>
                  <a:pt x="4288" y="3744"/>
                  <a:pt x="4416" y="3725"/>
                  <a:pt x="4416" y="3725"/>
                </a:cubicBezTo>
                <a:cubicBezTo>
                  <a:pt x="3347" y="3072"/>
                  <a:pt x="3622" y="2829"/>
                  <a:pt x="3622" y="2829"/>
                </a:cubicBezTo>
                <a:cubicBezTo>
                  <a:pt x="3622" y="2829"/>
                  <a:pt x="4723" y="2637"/>
                  <a:pt x="4358" y="1159"/>
                </a:cubicBezTo>
                <a:cubicBezTo>
                  <a:pt x="4141" y="250"/>
                  <a:pt x="3443" y="0"/>
                  <a:pt x="2771" y="0"/>
                </a:cubicBezTo>
              </a:path>
            </a:pathLst>
          </a:custGeom>
          <a:solidFill>
            <a:schemeClr val="bg1">
              <a:alpha val="80000"/>
            </a:schemeClr>
          </a:solidFill>
          <a:ln>
            <a:noFill/>
          </a:ln>
          <a:effectLst/>
          <a:extLst/>
        </p:spPr>
        <p:txBody>
          <a:bodyPr wrap="none" anchor="ctr"/>
          <a:lstStyle/>
          <a:p>
            <a:endParaRPr lang="en-US" sz="900"/>
          </a:p>
        </p:txBody>
      </p:sp>
      <p:sp>
        <p:nvSpPr>
          <p:cNvPr id="12" name="Freeform 769"/>
          <p:cNvSpPr>
            <a:spLocks noChangeArrowheads="1"/>
          </p:cNvSpPr>
          <p:nvPr/>
        </p:nvSpPr>
        <p:spPr bwMode="auto">
          <a:xfrm>
            <a:off x="3688189" y="2136539"/>
            <a:ext cx="2855499" cy="2438188"/>
          </a:xfrm>
          <a:custGeom>
            <a:avLst/>
            <a:gdLst>
              <a:gd name="T0" fmla="*/ 4653 w 7540"/>
              <a:gd name="T1" fmla="*/ 0 h 6439"/>
              <a:gd name="T2" fmla="*/ 4653 w 7540"/>
              <a:gd name="T3" fmla="*/ 0 h 6439"/>
              <a:gd name="T4" fmla="*/ 3014 w 7540"/>
              <a:gd name="T5" fmla="*/ 454 h 6439"/>
              <a:gd name="T6" fmla="*/ 1408 w 7540"/>
              <a:gd name="T7" fmla="*/ 4684 h 6439"/>
              <a:gd name="T8" fmla="*/ 3200 w 7540"/>
              <a:gd name="T9" fmla="*/ 5823 h 6439"/>
              <a:gd name="T10" fmla="*/ 4166 w 7540"/>
              <a:gd name="T11" fmla="*/ 5497 h 6439"/>
              <a:gd name="T12" fmla="*/ 4307 w 7540"/>
              <a:gd name="T13" fmla="*/ 5471 h 6439"/>
              <a:gd name="T14" fmla="*/ 4870 w 7540"/>
              <a:gd name="T15" fmla="*/ 6438 h 6439"/>
              <a:gd name="T16" fmla="*/ 5517 w 7540"/>
              <a:gd name="T17" fmla="*/ 4793 h 6439"/>
              <a:gd name="T18" fmla="*/ 6765 w 7540"/>
              <a:gd name="T19" fmla="*/ 1484 h 6439"/>
              <a:gd name="T20" fmla="*/ 4653 w 7540"/>
              <a:gd name="T21" fmla="*/ 0 h 6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40" h="6439">
                <a:moveTo>
                  <a:pt x="4653" y="0"/>
                </a:moveTo>
                <a:lnTo>
                  <a:pt x="4653" y="0"/>
                </a:lnTo>
                <a:cubicBezTo>
                  <a:pt x="4051" y="0"/>
                  <a:pt x="3456" y="198"/>
                  <a:pt x="3014" y="454"/>
                </a:cubicBezTo>
                <a:cubicBezTo>
                  <a:pt x="1978" y="1062"/>
                  <a:pt x="0" y="2745"/>
                  <a:pt x="1408" y="4684"/>
                </a:cubicBezTo>
                <a:cubicBezTo>
                  <a:pt x="2061" y="5580"/>
                  <a:pt x="2701" y="5823"/>
                  <a:pt x="3200" y="5823"/>
                </a:cubicBezTo>
                <a:cubicBezTo>
                  <a:pt x="3776" y="5823"/>
                  <a:pt x="4166" y="5497"/>
                  <a:pt x="4166" y="5497"/>
                </a:cubicBezTo>
                <a:cubicBezTo>
                  <a:pt x="4166" y="5497"/>
                  <a:pt x="4224" y="5471"/>
                  <a:pt x="4307" y="5471"/>
                </a:cubicBezTo>
                <a:cubicBezTo>
                  <a:pt x="4486" y="5471"/>
                  <a:pt x="4781" y="5599"/>
                  <a:pt x="4870" y="6438"/>
                </a:cubicBezTo>
                <a:cubicBezTo>
                  <a:pt x="4870" y="6438"/>
                  <a:pt x="5721" y="5363"/>
                  <a:pt x="5517" y="4793"/>
                </a:cubicBezTo>
                <a:cubicBezTo>
                  <a:pt x="5517" y="4793"/>
                  <a:pt x="7539" y="3411"/>
                  <a:pt x="6765" y="1484"/>
                </a:cubicBezTo>
                <a:cubicBezTo>
                  <a:pt x="6317" y="377"/>
                  <a:pt x="5478" y="0"/>
                  <a:pt x="4653" y="0"/>
                </a:cubicBezTo>
              </a:path>
            </a:pathLst>
          </a:custGeom>
          <a:solidFill>
            <a:schemeClr val="accent2">
              <a:alpha val="80000"/>
            </a:schemeClr>
          </a:solidFill>
          <a:ln>
            <a:noFill/>
          </a:ln>
          <a:effectLst/>
          <a:extLst/>
        </p:spPr>
        <p:txBody>
          <a:bodyPr wrap="none" anchor="ctr"/>
          <a:lstStyle/>
          <a:p>
            <a:endParaRPr lang="en-US" sz="900"/>
          </a:p>
        </p:txBody>
      </p:sp>
      <p:sp>
        <p:nvSpPr>
          <p:cNvPr id="13" name="Freeform 770"/>
          <p:cNvSpPr>
            <a:spLocks noChangeArrowheads="1"/>
          </p:cNvSpPr>
          <p:nvPr/>
        </p:nvSpPr>
        <p:spPr bwMode="auto">
          <a:xfrm>
            <a:off x="5104087" y="2347212"/>
            <a:ext cx="2127430" cy="2007330"/>
          </a:xfrm>
          <a:custGeom>
            <a:avLst/>
            <a:gdLst>
              <a:gd name="T0" fmla="*/ 3040 w 5620"/>
              <a:gd name="T1" fmla="*/ 0 h 5300"/>
              <a:gd name="T2" fmla="*/ 3040 w 5620"/>
              <a:gd name="T3" fmla="*/ 0 h 5300"/>
              <a:gd name="T4" fmla="*/ 1459 w 5620"/>
              <a:gd name="T5" fmla="*/ 378 h 5300"/>
              <a:gd name="T6" fmla="*/ 576 w 5620"/>
              <a:gd name="T7" fmla="*/ 2873 h 5300"/>
              <a:gd name="T8" fmla="*/ 2739 w 5620"/>
              <a:gd name="T9" fmla="*/ 4505 h 5300"/>
              <a:gd name="T10" fmla="*/ 2758 w 5620"/>
              <a:gd name="T11" fmla="*/ 4505 h 5300"/>
              <a:gd name="T12" fmla="*/ 2349 w 5620"/>
              <a:gd name="T13" fmla="*/ 5299 h 5300"/>
              <a:gd name="T14" fmla="*/ 5516 w 5620"/>
              <a:gd name="T15" fmla="*/ 2118 h 5300"/>
              <a:gd name="T16" fmla="*/ 3040 w 5620"/>
              <a:gd name="T17" fmla="*/ 0 h 5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0" h="5300">
                <a:moveTo>
                  <a:pt x="3040" y="0"/>
                </a:moveTo>
                <a:lnTo>
                  <a:pt x="3040" y="0"/>
                </a:lnTo>
                <a:cubicBezTo>
                  <a:pt x="2483" y="0"/>
                  <a:pt x="1913" y="134"/>
                  <a:pt x="1459" y="378"/>
                </a:cubicBezTo>
                <a:cubicBezTo>
                  <a:pt x="0" y="1152"/>
                  <a:pt x="576" y="2873"/>
                  <a:pt x="576" y="2873"/>
                </a:cubicBezTo>
                <a:cubicBezTo>
                  <a:pt x="857" y="4461"/>
                  <a:pt x="2540" y="4505"/>
                  <a:pt x="2739" y="4505"/>
                </a:cubicBezTo>
                <a:cubicBezTo>
                  <a:pt x="2752" y="4505"/>
                  <a:pt x="2758" y="4505"/>
                  <a:pt x="2758" y="4505"/>
                </a:cubicBezTo>
                <a:cubicBezTo>
                  <a:pt x="2688" y="4858"/>
                  <a:pt x="2349" y="5299"/>
                  <a:pt x="2349" y="5299"/>
                </a:cubicBezTo>
                <a:cubicBezTo>
                  <a:pt x="2617" y="5299"/>
                  <a:pt x="5619" y="4294"/>
                  <a:pt x="5516" y="2118"/>
                </a:cubicBezTo>
                <a:cubicBezTo>
                  <a:pt x="5440" y="627"/>
                  <a:pt x="4249" y="0"/>
                  <a:pt x="3040" y="0"/>
                </a:cubicBezTo>
              </a:path>
            </a:pathLst>
          </a:custGeom>
          <a:solidFill>
            <a:schemeClr val="bg1">
              <a:alpha val="80000"/>
            </a:schemeClr>
          </a:solidFill>
          <a:ln>
            <a:noFill/>
          </a:ln>
          <a:effectLst/>
          <a:extLst/>
        </p:spPr>
        <p:txBody>
          <a:bodyPr wrap="none" anchor="ctr"/>
          <a:lstStyle/>
          <a:p>
            <a:endParaRPr lang="en-US" sz="900"/>
          </a:p>
        </p:txBody>
      </p:sp>
      <p:sp>
        <p:nvSpPr>
          <p:cNvPr id="14" name="Freeform 771"/>
          <p:cNvSpPr>
            <a:spLocks noChangeArrowheads="1"/>
          </p:cNvSpPr>
          <p:nvPr/>
        </p:nvSpPr>
        <p:spPr bwMode="auto">
          <a:xfrm>
            <a:off x="6273004" y="3140203"/>
            <a:ext cx="1917025" cy="1434523"/>
          </a:xfrm>
          <a:custGeom>
            <a:avLst/>
            <a:gdLst>
              <a:gd name="T0" fmla="*/ 2279 w 5064"/>
              <a:gd name="T1" fmla="*/ 0 h 3789"/>
              <a:gd name="T2" fmla="*/ 2279 w 5064"/>
              <a:gd name="T3" fmla="*/ 0 h 3789"/>
              <a:gd name="T4" fmla="*/ 1210 w 5064"/>
              <a:gd name="T5" fmla="*/ 3123 h 3789"/>
              <a:gd name="T6" fmla="*/ 692 w 5064"/>
              <a:gd name="T7" fmla="*/ 3532 h 3789"/>
              <a:gd name="T8" fmla="*/ 2112 w 5064"/>
              <a:gd name="T9" fmla="*/ 3788 h 3789"/>
              <a:gd name="T10" fmla="*/ 3373 w 5064"/>
              <a:gd name="T11" fmla="*/ 3570 h 3789"/>
              <a:gd name="T12" fmla="*/ 4717 w 5064"/>
              <a:gd name="T13" fmla="*/ 2445 h 3789"/>
              <a:gd name="T14" fmla="*/ 2426 w 5064"/>
              <a:gd name="T15" fmla="*/ 7 h 3789"/>
              <a:gd name="T16" fmla="*/ 2279 w 5064"/>
              <a:gd name="T17" fmla="*/ 0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64" h="3789">
                <a:moveTo>
                  <a:pt x="2279" y="0"/>
                </a:moveTo>
                <a:lnTo>
                  <a:pt x="2279" y="0"/>
                </a:lnTo>
                <a:cubicBezTo>
                  <a:pt x="167" y="0"/>
                  <a:pt x="0" y="2285"/>
                  <a:pt x="1210" y="3123"/>
                </a:cubicBezTo>
                <a:cubicBezTo>
                  <a:pt x="1210" y="3123"/>
                  <a:pt x="1005" y="3494"/>
                  <a:pt x="692" y="3532"/>
                </a:cubicBezTo>
                <a:cubicBezTo>
                  <a:pt x="692" y="3532"/>
                  <a:pt x="1293" y="3788"/>
                  <a:pt x="2112" y="3788"/>
                </a:cubicBezTo>
                <a:cubicBezTo>
                  <a:pt x="2496" y="3788"/>
                  <a:pt x="2931" y="3730"/>
                  <a:pt x="3373" y="3570"/>
                </a:cubicBezTo>
                <a:cubicBezTo>
                  <a:pt x="3373" y="3570"/>
                  <a:pt x="4378" y="3327"/>
                  <a:pt x="4717" y="2445"/>
                </a:cubicBezTo>
                <a:cubicBezTo>
                  <a:pt x="5063" y="1562"/>
                  <a:pt x="4672" y="109"/>
                  <a:pt x="2426" y="7"/>
                </a:cubicBezTo>
                <a:cubicBezTo>
                  <a:pt x="2375" y="7"/>
                  <a:pt x="2330" y="0"/>
                  <a:pt x="2279" y="0"/>
                </a:cubicBezTo>
              </a:path>
            </a:pathLst>
          </a:custGeom>
          <a:solidFill>
            <a:schemeClr val="accent4">
              <a:alpha val="80000"/>
            </a:schemeClr>
          </a:solidFill>
          <a:ln>
            <a:noFill/>
          </a:ln>
          <a:effectLst/>
          <a:extLst/>
        </p:spPr>
        <p:txBody>
          <a:bodyPr wrap="none" anchor="ctr"/>
          <a:lstStyle/>
          <a:p>
            <a:endParaRPr lang="en-US" sz="900"/>
          </a:p>
        </p:txBody>
      </p:sp>
      <p:sp>
        <p:nvSpPr>
          <p:cNvPr id="15" name="Freeform 772"/>
          <p:cNvSpPr>
            <a:spLocks noChangeArrowheads="1"/>
          </p:cNvSpPr>
          <p:nvPr/>
        </p:nvSpPr>
        <p:spPr bwMode="auto">
          <a:xfrm>
            <a:off x="6894065" y="4074263"/>
            <a:ext cx="1210665" cy="945215"/>
          </a:xfrm>
          <a:custGeom>
            <a:avLst/>
            <a:gdLst>
              <a:gd name="T0" fmla="*/ 1293 w 3195"/>
              <a:gd name="T1" fmla="*/ 0 h 2497"/>
              <a:gd name="T2" fmla="*/ 1293 w 3195"/>
              <a:gd name="T3" fmla="*/ 0 h 2497"/>
              <a:gd name="T4" fmla="*/ 262 w 3195"/>
              <a:gd name="T5" fmla="*/ 711 h 2497"/>
              <a:gd name="T6" fmla="*/ 474 w 3195"/>
              <a:gd name="T7" fmla="*/ 1856 h 2497"/>
              <a:gd name="T8" fmla="*/ 77 w 3195"/>
              <a:gd name="T9" fmla="*/ 2067 h 2497"/>
              <a:gd name="T10" fmla="*/ 1350 w 3195"/>
              <a:gd name="T11" fmla="*/ 2496 h 2497"/>
              <a:gd name="T12" fmla="*/ 2221 w 3195"/>
              <a:gd name="T13" fmla="*/ 2195 h 2497"/>
              <a:gd name="T14" fmla="*/ 1984 w 3195"/>
              <a:gd name="T15" fmla="*/ 147 h 2497"/>
              <a:gd name="T16" fmla="*/ 1293 w 3195"/>
              <a:gd name="T17" fmla="*/ 0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5" h="2497">
                <a:moveTo>
                  <a:pt x="1293" y="0"/>
                </a:moveTo>
                <a:lnTo>
                  <a:pt x="1293" y="0"/>
                </a:lnTo>
                <a:cubicBezTo>
                  <a:pt x="832" y="0"/>
                  <a:pt x="442" y="231"/>
                  <a:pt x="262" y="711"/>
                </a:cubicBezTo>
                <a:cubicBezTo>
                  <a:pt x="0" y="1415"/>
                  <a:pt x="474" y="1856"/>
                  <a:pt x="474" y="1856"/>
                </a:cubicBezTo>
                <a:cubicBezTo>
                  <a:pt x="422" y="2061"/>
                  <a:pt x="77" y="2067"/>
                  <a:pt x="77" y="2067"/>
                </a:cubicBezTo>
                <a:cubicBezTo>
                  <a:pt x="77" y="2067"/>
                  <a:pt x="672" y="2496"/>
                  <a:pt x="1350" y="2496"/>
                </a:cubicBezTo>
                <a:cubicBezTo>
                  <a:pt x="1638" y="2496"/>
                  <a:pt x="1939" y="2419"/>
                  <a:pt x="2221" y="2195"/>
                </a:cubicBezTo>
                <a:cubicBezTo>
                  <a:pt x="3194" y="1018"/>
                  <a:pt x="2720" y="455"/>
                  <a:pt x="1984" y="147"/>
                </a:cubicBezTo>
                <a:cubicBezTo>
                  <a:pt x="1747" y="51"/>
                  <a:pt x="1510" y="0"/>
                  <a:pt x="1293" y="0"/>
                </a:cubicBezTo>
              </a:path>
            </a:pathLst>
          </a:custGeom>
          <a:solidFill>
            <a:schemeClr val="bg1">
              <a:alpha val="80000"/>
            </a:schemeClr>
          </a:solidFill>
          <a:ln>
            <a:noFill/>
          </a:ln>
          <a:effectLst/>
          <a:extLst/>
        </p:spPr>
        <p:txBody>
          <a:bodyPr wrap="none" anchor="ctr"/>
          <a:lstStyle/>
          <a:p>
            <a:endParaRPr lang="en-US" sz="900"/>
          </a:p>
        </p:txBody>
      </p:sp>
    </p:spTree>
    <p:extLst>
      <p:ext uri="{BB962C8B-B14F-4D97-AF65-F5344CB8AC3E}">
        <p14:creationId xmlns:p14="http://schemas.microsoft.com/office/powerpoint/2010/main" val="26421912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123F8C-14E4-1E4D-AFAC-24F955D1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445" y="1047191"/>
            <a:ext cx="5647544" cy="5128311"/>
          </a:xfrm>
          <a:prstGeom prst="rect">
            <a:avLst/>
          </a:prstGeom>
        </p:spPr>
      </p:pic>
      <p:sp>
        <p:nvSpPr>
          <p:cNvPr id="5" name="TextBox 4">
            <a:extLst>
              <a:ext uri="{FF2B5EF4-FFF2-40B4-BE49-F238E27FC236}">
                <a16:creationId xmlns:a16="http://schemas.microsoft.com/office/drawing/2014/main" id="{A7DD1B13-234D-5949-89A3-C693199B6A1A}"/>
              </a:ext>
            </a:extLst>
          </p:cNvPr>
          <p:cNvSpPr txBox="1"/>
          <p:nvPr/>
        </p:nvSpPr>
        <p:spPr>
          <a:xfrm>
            <a:off x="4521016" y="180549"/>
            <a:ext cx="3150075"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Big Data’s 4 Vs</a:t>
            </a:r>
            <a:endParaRPr lang="id-ID" sz="4000" b="1" dirty="0">
              <a:solidFill>
                <a:schemeClr val="tx2"/>
              </a:solidFill>
              <a:latin typeface="+mj-lt"/>
              <a:ea typeface="Lato" charset="0"/>
              <a:cs typeface="Lato" charset="0"/>
            </a:endParaRPr>
          </a:p>
        </p:txBody>
      </p:sp>
      <p:sp>
        <p:nvSpPr>
          <p:cNvPr id="6" name="Rectangle 5">
            <a:extLst>
              <a:ext uri="{FF2B5EF4-FFF2-40B4-BE49-F238E27FC236}">
                <a16:creationId xmlns:a16="http://schemas.microsoft.com/office/drawing/2014/main" id="{EB3AC0A5-A247-8141-89F6-469F578D0301}"/>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7806930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559DE-2757-2847-A17C-AA739B8CBBE6}"/>
              </a:ext>
            </a:extLst>
          </p:cNvPr>
          <p:cNvSpPr>
            <a:spLocks noGrp="1"/>
          </p:cNvSpPr>
          <p:nvPr>
            <p:ph idx="4294967295"/>
          </p:nvPr>
        </p:nvSpPr>
        <p:spPr>
          <a:xfrm>
            <a:off x="887413" y="1219200"/>
            <a:ext cx="10347860" cy="4900613"/>
          </a:xfrm>
        </p:spPr>
        <p:txBody>
          <a:bodyPr>
            <a:normAutofit/>
          </a:bodyPr>
          <a:lstStyle/>
          <a:p>
            <a:r>
              <a:rPr lang="en-US" sz="3000" dirty="0"/>
              <a:t>Easy! I’ll go ahead and start building ML models, right?</a:t>
            </a:r>
            <a:endParaRPr lang="en-US" dirty="0"/>
          </a:p>
          <a:p>
            <a:pPr marL="0" indent="0">
              <a:buNone/>
            </a:pPr>
            <a:endParaRPr lang="en-US" sz="100" dirty="0"/>
          </a:p>
          <a:p>
            <a:r>
              <a:rPr lang="en-US" sz="3000" dirty="0"/>
              <a:t>Instead, start by…</a:t>
            </a:r>
          </a:p>
          <a:p>
            <a:pPr marL="1114219" indent="-428625">
              <a:buFont typeface="System Font Regular"/>
              <a:buChar char="-"/>
            </a:pPr>
            <a:r>
              <a:rPr lang="en-US" sz="2700" dirty="0"/>
              <a:t>Ingesting data</a:t>
            </a:r>
          </a:p>
          <a:p>
            <a:pPr marL="1114219" indent="-428625">
              <a:buFont typeface="System Font Regular"/>
              <a:buChar char="-"/>
            </a:pPr>
            <a:r>
              <a:rPr lang="en-US" sz="2700" dirty="0"/>
              <a:t>Cleaning data</a:t>
            </a:r>
          </a:p>
          <a:p>
            <a:pPr marL="1114219" indent="-428625">
              <a:buFont typeface="System Font Regular"/>
              <a:buChar char="-"/>
            </a:pPr>
            <a:r>
              <a:rPr lang="en-US" sz="2700" dirty="0"/>
              <a:t>Integrating data</a:t>
            </a:r>
            <a:endParaRPr lang="en-US" sz="3000" dirty="0"/>
          </a:p>
          <a:p>
            <a:pPr marL="0" indent="0">
              <a:buNone/>
            </a:pPr>
            <a:endParaRPr lang="en-US" sz="100" dirty="0"/>
          </a:p>
          <a:p>
            <a:r>
              <a:rPr lang="en-US" sz="3000" dirty="0"/>
              <a:t>In most companies, this actually represents </a:t>
            </a:r>
            <a:r>
              <a:rPr lang="en-US" sz="3000" b="1" dirty="0"/>
              <a:t>75%</a:t>
            </a:r>
            <a:r>
              <a:rPr lang="en-US" sz="3000" dirty="0"/>
              <a:t> of the work</a:t>
            </a:r>
          </a:p>
          <a:p>
            <a:r>
              <a:rPr lang="en-US" sz="3000" dirty="0"/>
              <a:t>Only then can you make the last </a:t>
            </a:r>
            <a:r>
              <a:rPr lang="en-US" sz="3000" b="1" dirty="0"/>
              <a:t>25%</a:t>
            </a:r>
            <a:r>
              <a:rPr lang="en-US" sz="3000" dirty="0"/>
              <a:t> (</a:t>
            </a:r>
            <a:r>
              <a:rPr lang="en-US" sz="3000" i="1" dirty="0"/>
              <a:t>analytics</a:t>
            </a:r>
            <a:r>
              <a:rPr lang="en-US" sz="3000" dirty="0"/>
              <a:t>) successful</a:t>
            </a:r>
          </a:p>
          <a:p>
            <a:endParaRPr lang="en-US" sz="400" dirty="0"/>
          </a:p>
          <a:p>
            <a:r>
              <a:rPr lang="en-US" sz="3000" dirty="0">
                <a:solidFill>
                  <a:srgbClr val="C00000"/>
                </a:solidFill>
              </a:rPr>
              <a:t>Build a </a:t>
            </a:r>
            <a:r>
              <a:rPr lang="en-US" sz="3000" b="1" dirty="0">
                <a:solidFill>
                  <a:srgbClr val="C00000"/>
                </a:solidFill>
              </a:rPr>
              <a:t>data lake </a:t>
            </a:r>
            <a:r>
              <a:rPr lang="en-US" sz="3000" dirty="0">
                <a:solidFill>
                  <a:srgbClr val="C00000"/>
                </a:solidFill>
              </a:rPr>
              <a:t>to tame your data first! </a:t>
            </a:r>
          </a:p>
        </p:txBody>
      </p:sp>
      <p:sp>
        <p:nvSpPr>
          <p:cNvPr id="6" name="TextBox 5">
            <a:extLst>
              <a:ext uri="{FF2B5EF4-FFF2-40B4-BE49-F238E27FC236}">
                <a16:creationId xmlns:a16="http://schemas.microsoft.com/office/drawing/2014/main" id="{4FCECEFA-0FDA-8544-AD8B-5E567A3473E0}"/>
              </a:ext>
            </a:extLst>
          </p:cNvPr>
          <p:cNvSpPr txBox="1"/>
          <p:nvPr/>
        </p:nvSpPr>
        <p:spPr>
          <a:xfrm>
            <a:off x="8929813" y="5973619"/>
            <a:ext cx="3300262" cy="307777"/>
          </a:xfrm>
          <a:prstGeom prst="rect">
            <a:avLst/>
          </a:prstGeom>
          <a:noFill/>
        </p:spPr>
        <p:txBody>
          <a:bodyPr wrap="none" rtlCol="0">
            <a:spAutoFit/>
          </a:bodyPr>
          <a:lstStyle/>
          <a:p>
            <a:r>
              <a:rPr lang="en-US" sz="1400" dirty="0"/>
              <a:t>© P. </a:t>
            </a:r>
            <a:r>
              <a:rPr lang="en-US" sz="1400" dirty="0" err="1"/>
              <a:t>Cudre-Mauroux</a:t>
            </a:r>
            <a:r>
              <a:rPr lang="en-US" sz="1400" dirty="0"/>
              <a:t> </a:t>
            </a:r>
            <a:r>
              <a:rPr lang="en-US" sz="1400" dirty="0">
                <a:hlinkClick r:id="rId3"/>
              </a:rPr>
              <a:t>https:\\</a:t>
            </a:r>
            <a:r>
              <a:rPr lang="en-US" sz="1400" dirty="0" err="1">
                <a:hlinkClick r:id="rId3"/>
              </a:rPr>
              <a:t>exascale.info</a:t>
            </a:r>
            <a:r>
              <a:rPr lang="en-US" sz="1400" dirty="0">
                <a:hlinkClick r:id="rId3"/>
              </a:rPr>
              <a:t>  </a:t>
            </a:r>
            <a:endParaRPr lang="en-US" sz="1400" dirty="0"/>
          </a:p>
        </p:txBody>
      </p:sp>
      <p:sp>
        <p:nvSpPr>
          <p:cNvPr id="7" name="TextBox 6">
            <a:extLst>
              <a:ext uri="{FF2B5EF4-FFF2-40B4-BE49-F238E27FC236}">
                <a16:creationId xmlns:a16="http://schemas.microsoft.com/office/drawing/2014/main" id="{D198C106-1214-D240-B2BC-373615D4D30F}"/>
              </a:ext>
            </a:extLst>
          </p:cNvPr>
          <p:cNvSpPr txBox="1"/>
          <p:nvPr/>
        </p:nvSpPr>
        <p:spPr>
          <a:xfrm>
            <a:off x="2922698" y="180549"/>
            <a:ext cx="6346719"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How shall I start the journey?</a:t>
            </a:r>
            <a:endParaRPr lang="id-ID" sz="4000" b="1" dirty="0">
              <a:solidFill>
                <a:schemeClr val="tx2"/>
              </a:solidFill>
              <a:latin typeface="+mj-lt"/>
              <a:ea typeface="Lato" charset="0"/>
              <a:cs typeface="Lato" charset="0"/>
            </a:endParaRPr>
          </a:p>
        </p:txBody>
      </p:sp>
      <p:sp>
        <p:nvSpPr>
          <p:cNvPr id="8" name="Rectangle 7">
            <a:extLst>
              <a:ext uri="{FF2B5EF4-FFF2-40B4-BE49-F238E27FC236}">
                <a16:creationId xmlns:a16="http://schemas.microsoft.com/office/drawing/2014/main" id="{4F6C5D0B-3DD4-C84F-BB0A-4A1E6411054F}"/>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cxnSp>
        <p:nvCxnSpPr>
          <p:cNvPr id="10" name="Straight Connector 9">
            <a:extLst>
              <a:ext uri="{FF2B5EF4-FFF2-40B4-BE49-F238E27FC236}">
                <a16:creationId xmlns:a16="http://schemas.microsoft.com/office/drawing/2014/main" id="{5D36AFCF-DB57-D046-9113-C35A3C7F2893}"/>
              </a:ext>
            </a:extLst>
          </p:cNvPr>
          <p:cNvCxnSpPr>
            <a:cxnSpLocks/>
          </p:cNvCxnSpPr>
          <p:nvPr/>
        </p:nvCxnSpPr>
        <p:spPr>
          <a:xfrm>
            <a:off x="1144588" y="1485900"/>
            <a:ext cx="85240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9326C91-F857-0E45-B9E1-D2EE67CE5339}"/>
              </a:ext>
            </a:extLst>
          </p:cNvPr>
          <p:cNvSpPr txBox="1"/>
          <p:nvPr/>
        </p:nvSpPr>
        <p:spPr>
          <a:xfrm>
            <a:off x="9711545" y="1209977"/>
            <a:ext cx="1356590" cy="553998"/>
          </a:xfrm>
          <a:prstGeom prst="rect">
            <a:avLst/>
          </a:prstGeom>
          <a:noFill/>
        </p:spPr>
        <p:txBody>
          <a:bodyPr wrap="none" rtlCol="0">
            <a:spAutoFit/>
          </a:bodyPr>
          <a:lstStyle/>
          <a:p>
            <a:r>
              <a:rPr lang="en-US" sz="3000" dirty="0">
                <a:solidFill>
                  <a:srgbClr val="FF0000"/>
                </a:solidFill>
              </a:rPr>
              <a:t>Wrong!</a:t>
            </a:r>
          </a:p>
        </p:txBody>
      </p:sp>
    </p:spTree>
    <p:extLst>
      <p:ext uri="{BB962C8B-B14F-4D97-AF65-F5344CB8AC3E}">
        <p14:creationId xmlns:p14="http://schemas.microsoft.com/office/powerpoint/2010/main" val="29980578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300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906D7-C7B5-6B4F-AFBE-D2A527F1110E}"/>
              </a:ext>
            </a:extLst>
          </p:cNvPr>
          <p:cNvPicPr>
            <a:picLocks noChangeAspect="1"/>
          </p:cNvPicPr>
          <p:nvPr/>
        </p:nvPicPr>
        <p:blipFill>
          <a:blip r:embed="rId3"/>
          <a:stretch>
            <a:fillRect/>
          </a:stretch>
        </p:blipFill>
        <p:spPr>
          <a:xfrm>
            <a:off x="383075" y="1645563"/>
            <a:ext cx="6496379" cy="3959648"/>
          </a:xfrm>
          <a:prstGeom prst="rect">
            <a:avLst/>
          </a:prstGeom>
        </p:spPr>
      </p:pic>
      <p:sp>
        <p:nvSpPr>
          <p:cNvPr id="5" name="TextBox 4">
            <a:extLst>
              <a:ext uri="{FF2B5EF4-FFF2-40B4-BE49-F238E27FC236}">
                <a16:creationId xmlns:a16="http://schemas.microsoft.com/office/drawing/2014/main" id="{495EEC4A-6833-4942-BC05-EBFD1667D73D}"/>
              </a:ext>
            </a:extLst>
          </p:cNvPr>
          <p:cNvSpPr txBox="1"/>
          <p:nvPr/>
        </p:nvSpPr>
        <p:spPr>
          <a:xfrm>
            <a:off x="3844776" y="241509"/>
            <a:ext cx="4502497"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What is a Data Lake?</a:t>
            </a:r>
            <a:endParaRPr lang="id-ID" sz="4000" b="1" dirty="0">
              <a:solidFill>
                <a:schemeClr val="tx2"/>
              </a:solidFill>
              <a:latin typeface="+mj-lt"/>
              <a:ea typeface="Lato" charset="0"/>
              <a:cs typeface="Lato" charset="0"/>
            </a:endParaRPr>
          </a:p>
        </p:txBody>
      </p:sp>
      <p:sp>
        <p:nvSpPr>
          <p:cNvPr id="6" name="Rectangle 5">
            <a:extLst>
              <a:ext uri="{FF2B5EF4-FFF2-40B4-BE49-F238E27FC236}">
                <a16:creationId xmlns:a16="http://schemas.microsoft.com/office/drawing/2014/main" id="{111738D2-A98D-7B48-9E7C-EE06F5924555}"/>
              </a:ext>
            </a:extLst>
          </p:cNvPr>
          <p:cNvSpPr/>
          <p:nvPr/>
        </p:nvSpPr>
        <p:spPr>
          <a:xfrm>
            <a:off x="5718037" y="1168659"/>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
        <p:nvSpPr>
          <p:cNvPr id="7" name="Subtitle 2">
            <a:extLst>
              <a:ext uri="{FF2B5EF4-FFF2-40B4-BE49-F238E27FC236}">
                <a16:creationId xmlns:a16="http://schemas.microsoft.com/office/drawing/2014/main" id="{B10C31BB-2BF0-184C-A367-F0A1F1C46402}"/>
              </a:ext>
            </a:extLst>
          </p:cNvPr>
          <p:cNvSpPr txBox="1">
            <a:spLocks/>
          </p:cNvSpPr>
          <p:nvPr/>
        </p:nvSpPr>
        <p:spPr>
          <a:xfrm>
            <a:off x="3188915" y="750742"/>
            <a:ext cx="5834805" cy="385524"/>
          </a:xfrm>
          <a:prstGeom prst="rect">
            <a:avLst/>
          </a:prstGeom>
        </p:spPr>
        <p:txBody>
          <a:bodyPr vert="horz" wrap="non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600" u="sng" dirty="0"/>
              <a:t>Conceptually</a:t>
            </a:r>
            <a:r>
              <a:rPr lang="en-US" sz="1600" dirty="0"/>
              <a:t>: solution to </a:t>
            </a:r>
            <a:r>
              <a:rPr lang="en-US" sz="1600" dirty="0">
                <a:solidFill>
                  <a:srgbClr val="FF0000"/>
                </a:solidFill>
              </a:rPr>
              <a:t>co-locate</a:t>
            </a:r>
            <a:r>
              <a:rPr lang="en-US" sz="1600" dirty="0"/>
              <a:t> and share data in its native form</a:t>
            </a:r>
          </a:p>
        </p:txBody>
      </p:sp>
      <p:sp>
        <p:nvSpPr>
          <p:cNvPr id="10" name="Rectangle 9">
            <a:extLst>
              <a:ext uri="{FF2B5EF4-FFF2-40B4-BE49-F238E27FC236}">
                <a16:creationId xmlns:a16="http://schemas.microsoft.com/office/drawing/2014/main" id="{559540C5-48A5-FB4E-9CB1-E78AEC15D1B7}"/>
              </a:ext>
            </a:extLst>
          </p:cNvPr>
          <p:cNvSpPr/>
          <p:nvPr/>
        </p:nvSpPr>
        <p:spPr>
          <a:xfrm>
            <a:off x="6208259" y="5576636"/>
            <a:ext cx="662361" cy="246221"/>
          </a:xfrm>
          <a:prstGeom prst="rect">
            <a:avLst/>
          </a:prstGeom>
        </p:spPr>
        <p:txBody>
          <a:bodyPr wrap="none">
            <a:spAutoFit/>
          </a:bodyPr>
          <a:lstStyle/>
          <a:p>
            <a:r>
              <a:rPr lang="en-US" sz="1000" dirty="0"/>
              <a:t> © </a:t>
            </a:r>
            <a:r>
              <a:rPr lang="en-US" sz="1000" dirty="0" err="1"/>
              <a:t>Zaloni</a:t>
            </a:r>
            <a:endParaRPr lang="en-US" sz="1000" dirty="0"/>
          </a:p>
        </p:txBody>
      </p:sp>
      <p:grpSp>
        <p:nvGrpSpPr>
          <p:cNvPr id="2" name="Group 1">
            <a:extLst>
              <a:ext uri="{FF2B5EF4-FFF2-40B4-BE49-F238E27FC236}">
                <a16:creationId xmlns:a16="http://schemas.microsoft.com/office/drawing/2014/main" id="{9E743537-AF79-0442-B09E-FA8DF4082269}"/>
              </a:ext>
            </a:extLst>
          </p:cNvPr>
          <p:cNvGrpSpPr/>
          <p:nvPr/>
        </p:nvGrpSpPr>
        <p:grpSpPr>
          <a:xfrm>
            <a:off x="7831138" y="2543977"/>
            <a:ext cx="4131648" cy="3431887"/>
            <a:chOff x="15659100" y="5087954"/>
            <a:chExt cx="8263296" cy="6863774"/>
          </a:xfrm>
        </p:grpSpPr>
        <p:pic>
          <p:nvPicPr>
            <p:cNvPr id="3076" name="Picture 4" descr="https://www.dunnsolutions.com/content/image/journal/article?img_id=747273&amp;t=1484173183371">
              <a:extLst>
                <a:ext uri="{FF2B5EF4-FFF2-40B4-BE49-F238E27FC236}">
                  <a16:creationId xmlns:a16="http://schemas.microsoft.com/office/drawing/2014/main" id="{E31DDF38-1080-B049-A121-32ABBF769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9100" y="5087954"/>
              <a:ext cx="7817018" cy="677384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6468841-4943-0341-BF61-70F12B07DEBB}"/>
                </a:ext>
              </a:extLst>
            </p:cNvPr>
            <p:cNvSpPr/>
            <p:nvPr/>
          </p:nvSpPr>
          <p:spPr>
            <a:xfrm rot="16200000">
              <a:off x="22566576" y="10595908"/>
              <a:ext cx="2219198" cy="492442"/>
            </a:xfrm>
            <a:prstGeom prst="rect">
              <a:avLst/>
            </a:prstGeom>
          </p:spPr>
          <p:txBody>
            <a:bodyPr wrap="none">
              <a:spAutoFit/>
            </a:bodyPr>
            <a:lstStyle/>
            <a:p>
              <a:r>
                <a:rPr lang="en-US" sz="1000" dirty="0"/>
                <a:t> © </a:t>
              </a:r>
              <a:r>
                <a:rPr lang="en-US" sz="1000" dirty="0" err="1"/>
                <a:t>DunnSolutions</a:t>
              </a:r>
              <a:endParaRPr lang="en-US" sz="1000" dirty="0"/>
            </a:p>
          </p:txBody>
        </p:sp>
      </p:grpSp>
    </p:spTree>
    <p:extLst>
      <p:ext uri="{BB962C8B-B14F-4D97-AF65-F5344CB8AC3E}">
        <p14:creationId xmlns:p14="http://schemas.microsoft.com/office/powerpoint/2010/main" val="2989424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34920" y="2513905"/>
            <a:ext cx="751951" cy="751951"/>
          </a:xfrm>
          <a:prstGeom prst="rect">
            <a:avLst/>
          </a:prstGeom>
          <a:ln>
            <a:solidFill>
              <a:schemeClr val="bg2"/>
            </a:solidFill>
          </a:ln>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06740" y="3916826"/>
            <a:ext cx="802888" cy="802888"/>
          </a:xfrm>
          <a:prstGeom prst="rect">
            <a:avLst/>
          </a:prstGeom>
          <a:noFill/>
          <a:ln>
            <a:solidFill>
              <a:schemeClr val="bg2"/>
            </a:solidFill>
          </a:ln>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01341" y="3928685"/>
            <a:ext cx="1105143" cy="581092"/>
          </a:xfrm>
          <a:prstGeom prst="rect">
            <a:avLst/>
          </a:prstGeom>
        </p:spPr>
      </p:pic>
      <p:pic>
        <p:nvPicPr>
          <p:cNvPr id="4" name="Picture 3">
            <a:extLst>
              <a:ext uri="{FF2B5EF4-FFF2-40B4-BE49-F238E27FC236}">
                <a16:creationId xmlns:a16="http://schemas.microsoft.com/office/drawing/2014/main" id="{55EC1F36-94EB-F740-A81E-D8122EF6D913}"/>
              </a:ext>
            </a:extLst>
          </p:cNvPr>
          <p:cNvPicPr>
            <a:picLocks noChangeAspect="1"/>
          </p:cNvPicPr>
          <p:nvPr/>
        </p:nvPicPr>
        <p:blipFill>
          <a:blip r:embed="rId6"/>
          <a:stretch>
            <a:fillRect/>
          </a:stretch>
        </p:blipFill>
        <p:spPr>
          <a:xfrm>
            <a:off x="4833300" y="4347818"/>
            <a:ext cx="820325" cy="820325"/>
          </a:xfrm>
          <a:prstGeom prst="rect">
            <a:avLst/>
          </a:prstGeom>
        </p:spPr>
      </p:pic>
      <p:pic>
        <p:nvPicPr>
          <p:cNvPr id="13" name="Picture 12"/>
          <p:cNvPicPr>
            <a:picLocks noChangeAspect="1"/>
          </p:cNvPicPr>
          <p:nvPr/>
        </p:nvPicPr>
        <p:blipFill>
          <a:blip r:embed="rId7"/>
          <a:stretch>
            <a:fillRect/>
          </a:stretch>
        </p:blipFill>
        <p:spPr>
          <a:xfrm>
            <a:off x="4705389" y="3921658"/>
            <a:ext cx="963552" cy="539130"/>
          </a:xfrm>
          <a:prstGeom prst="rect">
            <a:avLst/>
          </a:prstGeom>
        </p:spPr>
      </p:pic>
      <p:sp>
        <p:nvSpPr>
          <p:cNvPr id="5" name="TextBox 4"/>
          <p:cNvSpPr txBox="1"/>
          <p:nvPr/>
        </p:nvSpPr>
        <p:spPr>
          <a:xfrm>
            <a:off x="2927869" y="3292818"/>
            <a:ext cx="1295547" cy="707886"/>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Ingestion </a:t>
            </a:r>
          </a:p>
          <a:p>
            <a:pPr algn="ctr"/>
            <a:r>
              <a:rPr lang="en-US" sz="2000" dirty="0">
                <a:latin typeface="arial" charset="0"/>
              </a:rPr>
              <a:t>Layer</a:t>
            </a:r>
          </a:p>
        </p:txBody>
      </p:sp>
      <p:sp>
        <p:nvSpPr>
          <p:cNvPr id="6" name="TextBox 5"/>
          <p:cNvSpPr txBox="1"/>
          <p:nvPr/>
        </p:nvSpPr>
        <p:spPr>
          <a:xfrm>
            <a:off x="1256898" y="3458973"/>
            <a:ext cx="997389" cy="400110"/>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Source</a:t>
            </a:r>
          </a:p>
        </p:txBody>
      </p:sp>
      <p:sp>
        <p:nvSpPr>
          <p:cNvPr id="7" name="TextBox 6"/>
          <p:cNvSpPr txBox="1"/>
          <p:nvPr/>
        </p:nvSpPr>
        <p:spPr>
          <a:xfrm>
            <a:off x="1256898" y="2849734"/>
            <a:ext cx="997389" cy="400110"/>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Source</a:t>
            </a:r>
          </a:p>
        </p:txBody>
      </p:sp>
      <p:sp>
        <p:nvSpPr>
          <p:cNvPr id="8" name="TextBox 7"/>
          <p:cNvSpPr txBox="1"/>
          <p:nvPr/>
        </p:nvSpPr>
        <p:spPr>
          <a:xfrm>
            <a:off x="1256898" y="4051264"/>
            <a:ext cx="997389" cy="400110"/>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Source</a:t>
            </a:r>
          </a:p>
        </p:txBody>
      </p:sp>
      <p:sp>
        <p:nvSpPr>
          <p:cNvPr id="9" name="Right Arrow 8"/>
          <p:cNvSpPr/>
          <p:nvPr/>
        </p:nvSpPr>
        <p:spPr>
          <a:xfrm>
            <a:off x="2455264" y="3221380"/>
            <a:ext cx="259162" cy="7753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sp>
        <p:nvSpPr>
          <p:cNvPr id="11" name="Right Arrow 10"/>
          <p:cNvSpPr/>
          <p:nvPr/>
        </p:nvSpPr>
        <p:spPr>
          <a:xfrm>
            <a:off x="4436858" y="3221380"/>
            <a:ext cx="259162" cy="7753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sp>
        <p:nvSpPr>
          <p:cNvPr id="12" name="TextBox 11"/>
          <p:cNvSpPr txBox="1"/>
          <p:nvPr/>
        </p:nvSpPr>
        <p:spPr>
          <a:xfrm>
            <a:off x="4776956" y="3265568"/>
            <a:ext cx="901355" cy="707886"/>
          </a:xfrm>
          <a:prstGeom prst="rect">
            <a:avLst/>
          </a:prstGeom>
          <a:noFill/>
          <a:ln>
            <a:solidFill>
              <a:schemeClr val="tx1">
                <a:lumMod val="50000"/>
                <a:lumOff val="50000"/>
              </a:schemeClr>
            </a:solidFill>
          </a:ln>
        </p:spPr>
        <p:txBody>
          <a:bodyPr wrap="square" rtlCol="0">
            <a:spAutoFit/>
          </a:bodyPr>
          <a:lstStyle/>
          <a:p>
            <a:pPr algn="ctr"/>
            <a:r>
              <a:rPr lang="en-US" sz="2000" dirty="0">
                <a:latin typeface="arial" charset="0"/>
              </a:rPr>
              <a:t>Data</a:t>
            </a:r>
          </a:p>
          <a:p>
            <a:pPr algn="ctr"/>
            <a:r>
              <a:rPr lang="en-US" sz="2000" dirty="0">
                <a:latin typeface="arial" charset="0"/>
              </a:rPr>
              <a:t>Lake</a:t>
            </a:r>
          </a:p>
        </p:txBody>
      </p:sp>
      <p:sp>
        <p:nvSpPr>
          <p:cNvPr id="14" name="Right Arrow 13"/>
          <p:cNvSpPr/>
          <p:nvPr/>
        </p:nvSpPr>
        <p:spPr>
          <a:xfrm>
            <a:off x="5740931" y="3204431"/>
            <a:ext cx="259162" cy="7753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sp>
        <p:nvSpPr>
          <p:cNvPr id="15" name="TextBox 14"/>
          <p:cNvSpPr txBox="1"/>
          <p:nvPr/>
        </p:nvSpPr>
        <p:spPr>
          <a:xfrm>
            <a:off x="6221403" y="3118565"/>
            <a:ext cx="1622752" cy="1015663"/>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Interaction</a:t>
            </a:r>
          </a:p>
          <a:p>
            <a:pPr algn="ctr"/>
            <a:r>
              <a:rPr lang="en-US" sz="2000" dirty="0">
                <a:latin typeface="arial" charset="0"/>
              </a:rPr>
              <a:t>&amp;</a:t>
            </a:r>
          </a:p>
          <a:p>
            <a:pPr algn="ctr"/>
            <a:r>
              <a:rPr lang="en-US" sz="2000" dirty="0">
                <a:latin typeface="arial" charset="0"/>
              </a:rPr>
              <a:t>Visualization</a:t>
            </a:r>
          </a:p>
        </p:txBody>
      </p:sp>
      <p:sp>
        <p:nvSpPr>
          <p:cNvPr id="16" name="TextBox 15"/>
          <p:cNvSpPr txBox="1"/>
          <p:nvPr/>
        </p:nvSpPr>
        <p:spPr>
          <a:xfrm>
            <a:off x="6305655" y="1651465"/>
            <a:ext cx="1454245" cy="707886"/>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Data</a:t>
            </a:r>
          </a:p>
          <a:p>
            <a:pPr algn="ctr"/>
            <a:r>
              <a:rPr lang="en-US" sz="2000" dirty="0">
                <a:latin typeface="arial" charset="0"/>
              </a:rPr>
              <a:t>Processing</a:t>
            </a:r>
          </a:p>
        </p:txBody>
      </p:sp>
      <p:sp>
        <p:nvSpPr>
          <p:cNvPr id="17" name="TextBox 16"/>
          <p:cNvSpPr txBox="1"/>
          <p:nvPr/>
        </p:nvSpPr>
        <p:spPr>
          <a:xfrm>
            <a:off x="6526869" y="4900856"/>
            <a:ext cx="1011815" cy="400110"/>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Models</a:t>
            </a:r>
          </a:p>
        </p:txBody>
      </p:sp>
      <p:sp>
        <p:nvSpPr>
          <p:cNvPr id="18" name="Right Arrow 17"/>
          <p:cNvSpPr/>
          <p:nvPr/>
        </p:nvSpPr>
        <p:spPr>
          <a:xfrm>
            <a:off x="8436304" y="3181486"/>
            <a:ext cx="259162" cy="77539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sp>
        <p:nvSpPr>
          <p:cNvPr id="19" name="TextBox 18"/>
          <p:cNvSpPr txBox="1"/>
          <p:nvPr/>
        </p:nvSpPr>
        <p:spPr>
          <a:xfrm>
            <a:off x="8977055" y="2805974"/>
            <a:ext cx="1569660" cy="1631216"/>
          </a:xfrm>
          <a:prstGeom prst="rect">
            <a:avLst/>
          </a:prstGeom>
          <a:noFill/>
          <a:ln>
            <a:solidFill>
              <a:schemeClr val="tx1">
                <a:lumMod val="50000"/>
                <a:lumOff val="50000"/>
              </a:schemeClr>
            </a:solidFill>
          </a:ln>
        </p:spPr>
        <p:txBody>
          <a:bodyPr wrap="none" rtlCol="0">
            <a:spAutoFit/>
          </a:bodyPr>
          <a:lstStyle/>
          <a:p>
            <a:pPr algn="ctr"/>
            <a:r>
              <a:rPr lang="en-US" sz="2000" dirty="0">
                <a:latin typeface="arial" charset="0"/>
              </a:rPr>
              <a:t>Model </a:t>
            </a:r>
          </a:p>
          <a:p>
            <a:pPr algn="ctr"/>
            <a:r>
              <a:rPr lang="en-US" sz="2000" dirty="0">
                <a:latin typeface="arial" charset="0"/>
              </a:rPr>
              <a:t>Deployment</a:t>
            </a:r>
          </a:p>
          <a:p>
            <a:pPr algn="ctr"/>
            <a:r>
              <a:rPr lang="en-US" sz="2000" dirty="0">
                <a:latin typeface="arial" charset="0"/>
              </a:rPr>
              <a:t>&amp;</a:t>
            </a:r>
          </a:p>
          <a:p>
            <a:pPr algn="ctr"/>
            <a:r>
              <a:rPr lang="en-US" sz="2000" dirty="0">
                <a:latin typeface="arial" charset="0"/>
              </a:rPr>
              <a:t>Custom </a:t>
            </a:r>
          </a:p>
          <a:p>
            <a:pPr algn="ctr"/>
            <a:r>
              <a:rPr lang="en-US" sz="2000" dirty="0">
                <a:latin typeface="arial" charset="0"/>
              </a:rPr>
              <a:t>Applications</a:t>
            </a:r>
          </a:p>
        </p:txBody>
      </p:sp>
      <p:sp>
        <p:nvSpPr>
          <p:cNvPr id="20" name="Up-Down Arrow 19"/>
          <p:cNvSpPr/>
          <p:nvPr/>
        </p:nvSpPr>
        <p:spPr>
          <a:xfrm>
            <a:off x="6816807" y="2407472"/>
            <a:ext cx="431936" cy="548687"/>
          </a:xfrm>
          <a:prstGeom prst="up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sp>
        <p:nvSpPr>
          <p:cNvPr id="21" name="Up-Down Arrow 20"/>
          <p:cNvSpPr/>
          <p:nvPr/>
        </p:nvSpPr>
        <p:spPr>
          <a:xfrm>
            <a:off x="6814709" y="4214244"/>
            <a:ext cx="431936" cy="548687"/>
          </a:xfrm>
          <a:prstGeom prst="up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160"/>
          </a:p>
        </p:txBody>
      </p:sp>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68754" y="1076848"/>
            <a:ext cx="989844" cy="527916"/>
          </a:xfrm>
          <a:prstGeom prst="rect">
            <a:avLst/>
          </a:prstGeom>
        </p:spPr>
      </p:pic>
      <p:pic>
        <p:nvPicPr>
          <p:cNvPr id="23" name="Picture 2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37381" y="5296127"/>
            <a:ext cx="1597552" cy="898624"/>
          </a:xfrm>
          <a:prstGeom prst="rect">
            <a:avLst/>
          </a:prstGeom>
        </p:spPr>
      </p:pic>
      <p:pic>
        <p:nvPicPr>
          <p:cNvPr id="26" name="Picture 25">
            <a:extLst>
              <a:ext uri="{FF2B5EF4-FFF2-40B4-BE49-F238E27FC236}">
                <a16:creationId xmlns:a16="http://schemas.microsoft.com/office/drawing/2014/main" id="{FB8EB4A9-2E78-4E45-8BDB-A54AB06A158E}"/>
              </a:ext>
            </a:extLst>
          </p:cNvPr>
          <p:cNvPicPr>
            <a:picLocks noChangeAspect="1"/>
          </p:cNvPicPr>
          <p:nvPr/>
        </p:nvPicPr>
        <p:blipFill>
          <a:blip r:embed="rId10"/>
          <a:stretch>
            <a:fillRect/>
          </a:stretch>
        </p:blipFill>
        <p:spPr>
          <a:xfrm>
            <a:off x="4856791" y="5072041"/>
            <a:ext cx="773343" cy="239736"/>
          </a:xfrm>
          <a:prstGeom prst="rect">
            <a:avLst/>
          </a:prstGeom>
        </p:spPr>
      </p:pic>
      <p:sp>
        <p:nvSpPr>
          <p:cNvPr id="27" name="TextBox 26">
            <a:extLst>
              <a:ext uri="{FF2B5EF4-FFF2-40B4-BE49-F238E27FC236}">
                <a16:creationId xmlns:a16="http://schemas.microsoft.com/office/drawing/2014/main" id="{A8CD9D30-3336-284A-8891-51B7182ED7F2}"/>
              </a:ext>
            </a:extLst>
          </p:cNvPr>
          <p:cNvSpPr txBox="1"/>
          <p:nvPr/>
        </p:nvSpPr>
        <p:spPr>
          <a:xfrm>
            <a:off x="2255583" y="240832"/>
            <a:ext cx="7680931"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Typical Big Data Architecture (2018)</a:t>
            </a:r>
            <a:endParaRPr lang="id-ID" sz="4000" b="1" dirty="0">
              <a:solidFill>
                <a:schemeClr val="tx2"/>
              </a:solidFill>
              <a:latin typeface="+mj-lt"/>
              <a:ea typeface="Lato" charset="0"/>
              <a:cs typeface="Lato" charset="0"/>
            </a:endParaRPr>
          </a:p>
        </p:txBody>
      </p:sp>
      <p:sp>
        <p:nvSpPr>
          <p:cNvPr id="28" name="Rectangle 27">
            <a:extLst>
              <a:ext uri="{FF2B5EF4-FFF2-40B4-BE49-F238E27FC236}">
                <a16:creationId xmlns:a16="http://schemas.microsoft.com/office/drawing/2014/main" id="{9A86CBF3-47D9-AC4B-83E2-3967278738ED}"/>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
        <p:nvSpPr>
          <p:cNvPr id="29" name="TextBox 28">
            <a:extLst>
              <a:ext uri="{FF2B5EF4-FFF2-40B4-BE49-F238E27FC236}">
                <a16:creationId xmlns:a16="http://schemas.microsoft.com/office/drawing/2014/main" id="{63FA1AA0-7673-0042-93A0-C40B269899F3}"/>
              </a:ext>
            </a:extLst>
          </p:cNvPr>
          <p:cNvSpPr txBox="1"/>
          <p:nvPr/>
        </p:nvSpPr>
        <p:spPr>
          <a:xfrm>
            <a:off x="8929813" y="5973619"/>
            <a:ext cx="3300262" cy="307777"/>
          </a:xfrm>
          <a:prstGeom prst="rect">
            <a:avLst/>
          </a:prstGeom>
          <a:noFill/>
        </p:spPr>
        <p:txBody>
          <a:bodyPr wrap="none" rtlCol="0">
            <a:spAutoFit/>
          </a:bodyPr>
          <a:lstStyle/>
          <a:p>
            <a:r>
              <a:rPr lang="en-US" sz="1400" dirty="0"/>
              <a:t>© P. </a:t>
            </a:r>
            <a:r>
              <a:rPr lang="en-US" sz="1400" dirty="0" err="1"/>
              <a:t>Cudre-Mauroux</a:t>
            </a:r>
            <a:r>
              <a:rPr lang="en-US" sz="1400" dirty="0"/>
              <a:t> </a:t>
            </a:r>
            <a:r>
              <a:rPr lang="en-US" sz="1400" dirty="0">
                <a:hlinkClick r:id="rId11"/>
              </a:rPr>
              <a:t>https:\\</a:t>
            </a:r>
            <a:r>
              <a:rPr lang="en-US" sz="1400" dirty="0" err="1">
                <a:hlinkClick r:id="rId11"/>
              </a:rPr>
              <a:t>exascale.info</a:t>
            </a:r>
            <a:r>
              <a:rPr lang="en-US" sz="1400" dirty="0">
                <a:hlinkClick r:id="rId11"/>
              </a:rPr>
              <a:t>  </a:t>
            </a:r>
            <a:endParaRPr lang="en-US" sz="1400" dirty="0"/>
          </a:p>
        </p:txBody>
      </p:sp>
    </p:spTree>
    <p:extLst>
      <p:ext uri="{BB962C8B-B14F-4D97-AF65-F5344CB8AC3E}">
        <p14:creationId xmlns:p14="http://schemas.microsoft.com/office/powerpoint/2010/main" val="32500141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2739539" y="2648669"/>
            <a:ext cx="6732099" cy="1000274"/>
          </a:xfrm>
          <a:prstGeom prst="rect">
            <a:avLst/>
          </a:prstGeom>
          <a:noFill/>
        </p:spPr>
        <p:txBody>
          <a:bodyPr wrap="none" rtlCol="0">
            <a:spAutoFit/>
          </a:bodyPr>
          <a:lstStyle/>
          <a:p>
            <a:pPr algn="ctr"/>
            <a:r>
              <a:rPr lang="en-US" sz="5900" dirty="0">
                <a:solidFill>
                  <a:schemeClr val="bg1"/>
                </a:solidFill>
                <a:latin typeface="+mj-lt"/>
                <a:ea typeface="Lato Bold" charset="0"/>
                <a:cs typeface="Lato Bold" charset="0"/>
              </a:rPr>
              <a:t>Technology Overview</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448521B-D7E8-AF45-8A41-02D144E0A23C}"/>
              </a:ext>
            </a:extLst>
          </p:cNvPr>
          <p:cNvSpPr txBox="1"/>
          <p:nvPr/>
        </p:nvSpPr>
        <p:spPr>
          <a:xfrm>
            <a:off x="68357" y="6312524"/>
            <a:ext cx="3434338" cy="523220"/>
          </a:xfrm>
          <a:prstGeom prst="rect">
            <a:avLst/>
          </a:prstGeom>
          <a:noFill/>
        </p:spPr>
        <p:txBody>
          <a:bodyPr wrap="none" rtlCol="0">
            <a:spAutoFit/>
          </a:bodyPr>
          <a:lstStyle/>
          <a:p>
            <a:pPr algn="ctr"/>
            <a:r>
              <a:rPr lang="en-US" sz="2800" dirty="0">
                <a:solidFill>
                  <a:schemeClr val="bg1"/>
                </a:solidFill>
              </a:rPr>
              <a:t>Spring 2020 - </a:t>
            </a:r>
            <a:r>
              <a:rPr lang="en-US" sz="2800" b="1" dirty="0">
                <a:solidFill>
                  <a:schemeClr val="bg1"/>
                </a:solidFill>
              </a:rPr>
              <a:t>week #3</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8927468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A4CA2A-7F53-2B43-8A43-E7D82D89CC1F}"/>
              </a:ext>
            </a:extLst>
          </p:cNvPr>
          <p:cNvPicPr>
            <a:picLocks noChangeAspect="1"/>
          </p:cNvPicPr>
          <p:nvPr/>
        </p:nvPicPr>
        <p:blipFill>
          <a:blip r:embed="rId3"/>
          <a:stretch>
            <a:fillRect/>
          </a:stretch>
        </p:blipFill>
        <p:spPr>
          <a:xfrm>
            <a:off x="0" y="3412276"/>
            <a:ext cx="12192000" cy="2837607"/>
          </a:xfrm>
          <a:prstGeom prst="rect">
            <a:avLst/>
          </a:prstGeom>
        </p:spPr>
      </p:pic>
      <p:sp>
        <p:nvSpPr>
          <p:cNvPr id="3" name="Title 2"/>
          <p:cNvSpPr>
            <a:spLocks noGrp="1"/>
          </p:cNvSpPr>
          <p:nvPr>
            <p:ph type="title" idx="4294967295"/>
          </p:nvPr>
        </p:nvSpPr>
        <p:spPr>
          <a:xfrm>
            <a:off x="0" y="0"/>
            <a:ext cx="12192000" cy="755650"/>
          </a:xfrm>
        </p:spPr>
        <p:txBody>
          <a:bodyPr>
            <a:normAutofit/>
          </a:bodyPr>
          <a:lstStyle/>
          <a:p>
            <a:pPr algn="ctr"/>
            <a:r>
              <a:rPr lang="en-US" b="1" dirty="0"/>
              <a:t>Big Data Landscape Evolution – A Moving Target</a:t>
            </a:r>
          </a:p>
        </p:txBody>
      </p:sp>
      <p:sp>
        <p:nvSpPr>
          <p:cNvPr id="18" name="TextBox 17"/>
          <p:cNvSpPr txBox="1"/>
          <p:nvPr/>
        </p:nvSpPr>
        <p:spPr>
          <a:xfrm>
            <a:off x="156496" y="4278993"/>
            <a:ext cx="1491114" cy="738664"/>
          </a:xfrm>
          <a:prstGeom prst="rect">
            <a:avLst/>
          </a:prstGeom>
          <a:noFill/>
        </p:spPr>
        <p:txBody>
          <a:bodyPr wrap="none" rtlCol="0">
            <a:spAutoFit/>
          </a:bodyPr>
          <a:lstStyle/>
          <a:p>
            <a:r>
              <a:rPr lang="en-US" sz="1400" dirty="0">
                <a:solidFill>
                  <a:srgbClr val="0096FF"/>
                </a:solidFill>
              </a:rPr>
              <a:t>Big Data</a:t>
            </a:r>
          </a:p>
          <a:p>
            <a:r>
              <a:rPr lang="en-US" sz="1400" dirty="0">
                <a:solidFill>
                  <a:srgbClr val="FF0000"/>
                </a:solidFill>
              </a:rPr>
              <a:t>Machine Learning</a:t>
            </a:r>
          </a:p>
          <a:p>
            <a:r>
              <a:rPr lang="en-US" sz="1400" dirty="0">
                <a:solidFill>
                  <a:srgbClr val="FFC000"/>
                </a:solidFill>
              </a:rPr>
              <a:t>Data Science</a:t>
            </a:r>
          </a:p>
        </p:txBody>
      </p:sp>
      <p:sp>
        <p:nvSpPr>
          <p:cNvPr id="19" name="TextBox 18"/>
          <p:cNvSpPr txBox="1"/>
          <p:nvPr/>
        </p:nvSpPr>
        <p:spPr>
          <a:xfrm>
            <a:off x="4375570" y="6397214"/>
            <a:ext cx="4123693" cy="276999"/>
          </a:xfrm>
          <a:prstGeom prst="rect">
            <a:avLst/>
          </a:prstGeom>
          <a:noFill/>
        </p:spPr>
        <p:txBody>
          <a:bodyPr wrap="none" rtlCol="0">
            <a:spAutoFit/>
          </a:bodyPr>
          <a:lstStyle/>
          <a:p>
            <a:r>
              <a:rPr lang="en-US" sz="1200" dirty="0">
                <a:solidFill>
                  <a:schemeClr val="bg1"/>
                </a:solidFill>
              </a:rPr>
              <a:t>(Sources: Matt </a:t>
            </a:r>
            <a:r>
              <a:rPr lang="en-US" sz="1200" dirty="0" err="1">
                <a:solidFill>
                  <a:schemeClr val="bg1"/>
                </a:solidFill>
              </a:rPr>
              <a:t>Turck</a:t>
            </a:r>
            <a:r>
              <a:rPr lang="en-US" sz="1200" dirty="0">
                <a:solidFill>
                  <a:schemeClr val="bg1"/>
                </a:solidFill>
              </a:rPr>
              <a:t> - http://</a:t>
            </a:r>
            <a:r>
              <a:rPr lang="en-US" sz="1200" dirty="0" err="1">
                <a:solidFill>
                  <a:schemeClr val="bg1"/>
                </a:solidFill>
              </a:rPr>
              <a:t>mattturck.com</a:t>
            </a:r>
            <a:r>
              <a:rPr lang="en-US" sz="1200" dirty="0">
                <a:solidFill>
                  <a:schemeClr val="bg1"/>
                </a:solidFill>
              </a:rPr>
              <a:t> ;  </a:t>
            </a:r>
            <a:r>
              <a:rPr lang="en-US" sz="1200" dirty="0" err="1">
                <a:solidFill>
                  <a:schemeClr val="bg1"/>
                </a:solidFill>
              </a:rPr>
              <a:t>trends.google.ch</a:t>
            </a:r>
            <a:r>
              <a:rPr lang="en-US" sz="1200" dirty="0">
                <a:solidFill>
                  <a:schemeClr val="bg1"/>
                </a:solidFill>
              </a:rPr>
              <a:t>)</a:t>
            </a:r>
          </a:p>
        </p:txBody>
      </p:sp>
      <p:grpSp>
        <p:nvGrpSpPr>
          <p:cNvPr id="4" name="Group 3">
            <a:extLst>
              <a:ext uri="{FF2B5EF4-FFF2-40B4-BE49-F238E27FC236}">
                <a16:creationId xmlns:a16="http://schemas.microsoft.com/office/drawing/2014/main" id="{B8AA663F-D6A7-C34B-95E1-EA24AE2B849C}"/>
              </a:ext>
            </a:extLst>
          </p:cNvPr>
          <p:cNvGrpSpPr/>
          <p:nvPr/>
        </p:nvGrpSpPr>
        <p:grpSpPr>
          <a:xfrm>
            <a:off x="215951" y="878325"/>
            <a:ext cx="6154369" cy="5065275"/>
            <a:chOff x="215951" y="878325"/>
            <a:chExt cx="6154369" cy="5065275"/>
          </a:xfrm>
        </p:grpSpPr>
        <p:pic>
          <p:nvPicPr>
            <p:cNvPr id="14" name="Picture 6" descr="nfrastructure&#10;NoSQLDatabasesNewSQL&#10;Databses&#10;MPPDatabasesGraph&#10;Databases&#10;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51" y="878325"/>
              <a:ext cx="2730552" cy="2050054"/>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7"/>
            <p:cNvSpPr/>
            <p:nvPr/>
          </p:nvSpPr>
          <p:spPr>
            <a:xfrm>
              <a:off x="2407920" y="2895600"/>
              <a:ext cx="3962400" cy="3048000"/>
            </a:xfrm>
            <a:custGeom>
              <a:avLst/>
              <a:gdLst>
                <a:gd name="connsiteX0" fmla="*/ 0 w 3337560"/>
                <a:gd name="connsiteY0" fmla="*/ 0 h 2971800"/>
                <a:gd name="connsiteX1" fmla="*/ 3314700 w 3337560"/>
                <a:gd name="connsiteY1" fmla="*/ 902970 h 2971800"/>
                <a:gd name="connsiteX2" fmla="*/ 3337560 w 3337560"/>
                <a:gd name="connsiteY2" fmla="*/ 2971800 h 2971800"/>
                <a:gd name="connsiteX3" fmla="*/ 3337560 w 3337560"/>
                <a:gd name="connsiteY3" fmla="*/ 2971800 h 2971800"/>
                <a:gd name="connsiteX0" fmla="*/ 0 w 3337560"/>
                <a:gd name="connsiteY0" fmla="*/ 0 h 2971800"/>
                <a:gd name="connsiteX1" fmla="*/ 3337560 w 3337560"/>
                <a:gd name="connsiteY1" fmla="*/ 902970 h 2971800"/>
                <a:gd name="connsiteX2" fmla="*/ 3337560 w 3337560"/>
                <a:gd name="connsiteY2" fmla="*/ 2971800 h 2971800"/>
                <a:gd name="connsiteX3" fmla="*/ 3337560 w 3337560"/>
                <a:gd name="connsiteY3" fmla="*/ 2971800 h 2971800"/>
                <a:gd name="connsiteX0" fmla="*/ 0 w 3346750"/>
                <a:gd name="connsiteY0" fmla="*/ 0 h 2971800"/>
                <a:gd name="connsiteX1" fmla="*/ 3346750 w 3346750"/>
                <a:gd name="connsiteY1" fmla="*/ 907565 h 2971800"/>
                <a:gd name="connsiteX2" fmla="*/ 3337560 w 3346750"/>
                <a:gd name="connsiteY2" fmla="*/ 2971800 h 2971800"/>
                <a:gd name="connsiteX3" fmla="*/ 3337560 w 3346750"/>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3346750" h="2971800">
                  <a:moveTo>
                    <a:pt x="0" y="0"/>
                  </a:moveTo>
                  <a:lnTo>
                    <a:pt x="3346750" y="907565"/>
                  </a:lnTo>
                  <a:cubicBezTo>
                    <a:pt x="3343687" y="1595643"/>
                    <a:pt x="3339092" y="2627761"/>
                    <a:pt x="3337560" y="2971800"/>
                  </a:cubicBezTo>
                  <a:lnTo>
                    <a:pt x="3337560" y="297180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619342" y="3073098"/>
              <a:ext cx="652743" cy="369332"/>
            </a:xfrm>
            <a:prstGeom prst="rect">
              <a:avLst/>
            </a:prstGeom>
            <a:noFill/>
          </p:spPr>
          <p:txBody>
            <a:bodyPr wrap="none" rtlCol="0">
              <a:spAutoFit/>
            </a:bodyPr>
            <a:lstStyle/>
            <a:p>
              <a:r>
                <a:rPr lang="en-US" dirty="0"/>
                <a:t>2014</a:t>
              </a:r>
            </a:p>
          </p:txBody>
        </p:sp>
      </p:grpSp>
      <p:grpSp>
        <p:nvGrpSpPr>
          <p:cNvPr id="5" name="Group 4">
            <a:extLst>
              <a:ext uri="{FF2B5EF4-FFF2-40B4-BE49-F238E27FC236}">
                <a16:creationId xmlns:a16="http://schemas.microsoft.com/office/drawing/2014/main" id="{A88BE9F3-E5F9-2E4B-9153-2DF188E3E755}"/>
              </a:ext>
            </a:extLst>
          </p:cNvPr>
          <p:cNvGrpSpPr/>
          <p:nvPr/>
        </p:nvGrpSpPr>
        <p:grpSpPr>
          <a:xfrm>
            <a:off x="3102864" y="857738"/>
            <a:ext cx="5675377" cy="5120152"/>
            <a:chOff x="3102864" y="857738"/>
            <a:chExt cx="5675377" cy="5120152"/>
          </a:xfrm>
        </p:grpSpPr>
        <p:pic>
          <p:nvPicPr>
            <p:cNvPr id="13" name="Picture 4" descr="http://mattturck.com/wp-content/uploads/2016/03/Big-Data-Landscape-2016-v18-FINAL-1024x770.png"/>
            <p:cNvPicPr>
              <a:picLocks noChangeAspect="1" noChangeArrowheads="1"/>
            </p:cNvPicPr>
            <p:nvPr/>
          </p:nvPicPr>
          <p:blipFill rotWithShape="1">
            <a:blip r:embed="rId5">
              <a:extLst>
                <a:ext uri="{28A0092B-C50C-407E-A947-70E740481C1C}">
                  <a14:useLocalDpi xmlns:a14="http://schemas.microsoft.com/office/drawing/2010/main" val="0"/>
                </a:ext>
              </a:extLst>
            </a:blip>
            <a:srcRect l="355" t="924" r="890" b="713"/>
            <a:stretch/>
          </p:blipFill>
          <p:spPr bwMode="auto">
            <a:xfrm>
              <a:off x="3102864" y="857738"/>
              <a:ext cx="2696159" cy="2020480"/>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21"/>
            <p:cNvSpPr/>
            <p:nvPr/>
          </p:nvSpPr>
          <p:spPr>
            <a:xfrm>
              <a:off x="5669281" y="2804160"/>
              <a:ext cx="3108960" cy="3173730"/>
            </a:xfrm>
            <a:custGeom>
              <a:avLst/>
              <a:gdLst>
                <a:gd name="connsiteX0" fmla="*/ 0 w 3337560"/>
                <a:gd name="connsiteY0" fmla="*/ 0 h 2971800"/>
                <a:gd name="connsiteX1" fmla="*/ 3314700 w 3337560"/>
                <a:gd name="connsiteY1" fmla="*/ 902970 h 2971800"/>
                <a:gd name="connsiteX2" fmla="*/ 3337560 w 3337560"/>
                <a:gd name="connsiteY2" fmla="*/ 2971800 h 2971800"/>
                <a:gd name="connsiteX3" fmla="*/ 3337560 w 3337560"/>
                <a:gd name="connsiteY3" fmla="*/ 2971800 h 2971800"/>
                <a:gd name="connsiteX0" fmla="*/ 0 w 3337560"/>
                <a:gd name="connsiteY0" fmla="*/ 0 h 2971800"/>
                <a:gd name="connsiteX1" fmla="*/ 3337560 w 3337560"/>
                <a:gd name="connsiteY1" fmla="*/ 902970 h 2971800"/>
                <a:gd name="connsiteX2" fmla="*/ 3337560 w 3337560"/>
                <a:gd name="connsiteY2" fmla="*/ 2971800 h 2971800"/>
                <a:gd name="connsiteX3" fmla="*/ 3337560 w 3337560"/>
                <a:gd name="connsiteY3" fmla="*/ 2971800 h 2971800"/>
                <a:gd name="connsiteX0" fmla="*/ 0 w 3346750"/>
                <a:gd name="connsiteY0" fmla="*/ 0 h 2971800"/>
                <a:gd name="connsiteX1" fmla="*/ 3346750 w 3346750"/>
                <a:gd name="connsiteY1" fmla="*/ 907565 h 2971800"/>
                <a:gd name="connsiteX2" fmla="*/ 3337560 w 3346750"/>
                <a:gd name="connsiteY2" fmla="*/ 2971800 h 2971800"/>
                <a:gd name="connsiteX3" fmla="*/ 3337560 w 3346750"/>
                <a:gd name="connsiteY3" fmla="*/ 2971800 h 2971800"/>
                <a:gd name="connsiteX0" fmla="*/ 0 w 2468208"/>
                <a:gd name="connsiteY0" fmla="*/ 0 h 2971800"/>
                <a:gd name="connsiteX1" fmla="*/ 2468208 w 2468208"/>
                <a:gd name="connsiteY1" fmla="*/ 907565 h 2971800"/>
                <a:gd name="connsiteX2" fmla="*/ 2459018 w 2468208"/>
                <a:gd name="connsiteY2" fmla="*/ 2971800 h 2971800"/>
                <a:gd name="connsiteX3" fmla="*/ 2459018 w 2468208"/>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2468208" h="2971800">
                  <a:moveTo>
                    <a:pt x="0" y="0"/>
                  </a:moveTo>
                  <a:lnTo>
                    <a:pt x="2468208" y="907565"/>
                  </a:lnTo>
                  <a:cubicBezTo>
                    <a:pt x="2465145" y="1595643"/>
                    <a:pt x="2460550" y="2627761"/>
                    <a:pt x="2459018" y="2971800"/>
                  </a:cubicBezTo>
                  <a:lnTo>
                    <a:pt x="2459018" y="297180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069894" y="2992415"/>
              <a:ext cx="652743" cy="369332"/>
            </a:xfrm>
            <a:prstGeom prst="rect">
              <a:avLst/>
            </a:prstGeom>
            <a:noFill/>
          </p:spPr>
          <p:txBody>
            <a:bodyPr wrap="none" rtlCol="0">
              <a:spAutoFit/>
            </a:bodyPr>
            <a:lstStyle/>
            <a:p>
              <a:r>
                <a:rPr lang="en-US" dirty="0"/>
                <a:t>2016</a:t>
              </a:r>
            </a:p>
          </p:txBody>
        </p:sp>
      </p:grpSp>
      <p:grpSp>
        <p:nvGrpSpPr>
          <p:cNvPr id="7" name="Group 6">
            <a:extLst>
              <a:ext uri="{FF2B5EF4-FFF2-40B4-BE49-F238E27FC236}">
                <a16:creationId xmlns:a16="http://schemas.microsoft.com/office/drawing/2014/main" id="{AABB4941-0ACB-ED43-85FB-0EE265A5A8EB}"/>
              </a:ext>
            </a:extLst>
          </p:cNvPr>
          <p:cNvGrpSpPr/>
          <p:nvPr/>
        </p:nvGrpSpPr>
        <p:grpSpPr>
          <a:xfrm>
            <a:off x="5900520" y="819251"/>
            <a:ext cx="4401721" cy="5032909"/>
            <a:chOff x="5900520" y="819251"/>
            <a:chExt cx="4401721" cy="5032909"/>
          </a:xfrm>
        </p:grpSpPr>
        <p:pic>
          <p:nvPicPr>
            <p:cNvPr id="11" name="Picture 2" descr="ttp://mattturck.com/wp-content/uploads/2017/05/Matt-Turck-FirstMark-2017-Big-Data-Landscap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0520" y="819251"/>
              <a:ext cx="3092277" cy="2109128"/>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22"/>
            <p:cNvSpPr/>
            <p:nvPr/>
          </p:nvSpPr>
          <p:spPr>
            <a:xfrm>
              <a:off x="8900161" y="2895600"/>
              <a:ext cx="1402080" cy="2956560"/>
            </a:xfrm>
            <a:custGeom>
              <a:avLst/>
              <a:gdLst>
                <a:gd name="connsiteX0" fmla="*/ 0 w 3337560"/>
                <a:gd name="connsiteY0" fmla="*/ 0 h 2971800"/>
                <a:gd name="connsiteX1" fmla="*/ 3314700 w 3337560"/>
                <a:gd name="connsiteY1" fmla="*/ 902970 h 2971800"/>
                <a:gd name="connsiteX2" fmla="*/ 3337560 w 3337560"/>
                <a:gd name="connsiteY2" fmla="*/ 2971800 h 2971800"/>
                <a:gd name="connsiteX3" fmla="*/ 3337560 w 3337560"/>
                <a:gd name="connsiteY3" fmla="*/ 2971800 h 2971800"/>
                <a:gd name="connsiteX0" fmla="*/ 0 w 3337560"/>
                <a:gd name="connsiteY0" fmla="*/ 0 h 2971800"/>
                <a:gd name="connsiteX1" fmla="*/ 3337560 w 3337560"/>
                <a:gd name="connsiteY1" fmla="*/ 902970 h 2971800"/>
                <a:gd name="connsiteX2" fmla="*/ 3337560 w 3337560"/>
                <a:gd name="connsiteY2" fmla="*/ 2971800 h 2971800"/>
                <a:gd name="connsiteX3" fmla="*/ 3337560 w 3337560"/>
                <a:gd name="connsiteY3" fmla="*/ 2971800 h 2971800"/>
                <a:gd name="connsiteX0" fmla="*/ 0 w 3346750"/>
                <a:gd name="connsiteY0" fmla="*/ 0 h 2971800"/>
                <a:gd name="connsiteX1" fmla="*/ 3346750 w 3346750"/>
                <a:gd name="connsiteY1" fmla="*/ 907565 h 2971800"/>
                <a:gd name="connsiteX2" fmla="*/ 3337560 w 3346750"/>
                <a:gd name="connsiteY2" fmla="*/ 2971800 h 2971800"/>
                <a:gd name="connsiteX3" fmla="*/ 3337560 w 3346750"/>
                <a:gd name="connsiteY3" fmla="*/ 2971800 h 2971800"/>
                <a:gd name="connsiteX0" fmla="*/ 0 w 1123503"/>
                <a:gd name="connsiteY0" fmla="*/ 0 h 3025588"/>
                <a:gd name="connsiteX1" fmla="*/ 1123503 w 1123503"/>
                <a:gd name="connsiteY1" fmla="*/ 961353 h 3025588"/>
                <a:gd name="connsiteX2" fmla="*/ 1114313 w 1123503"/>
                <a:gd name="connsiteY2" fmla="*/ 3025588 h 3025588"/>
                <a:gd name="connsiteX3" fmla="*/ 1114313 w 1123503"/>
                <a:gd name="connsiteY3" fmla="*/ 3025588 h 3025588"/>
              </a:gdLst>
              <a:ahLst/>
              <a:cxnLst>
                <a:cxn ang="0">
                  <a:pos x="connsiteX0" y="connsiteY0"/>
                </a:cxn>
                <a:cxn ang="0">
                  <a:pos x="connsiteX1" y="connsiteY1"/>
                </a:cxn>
                <a:cxn ang="0">
                  <a:pos x="connsiteX2" y="connsiteY2"/>
                </a:cxn>
                <a:cxn ang="0">
                  <a:pos x="connsiteX3" y="connsiteY3"/>
                </a:cxn>
              </a:cxnLst>
              <a:rect l="l" t="t" r="r" b="b"/>
              <a:pathLst>
                <a:path w="1123503" h="3025588">
                  <a:moveTo>
                    <a:pt x="0" y="0"/>
                  </a:moveTo>
                  <a:lnTo>
                    <a:pt x="1123503" y="961353"/>
                  </a:lnTo>
                  <a:cubicBezTo>
                    <a:pt x="1120440" y="1649431"/>
                    <a:pt x="1115845" y="2681549"/>
                    <a:pt x="1114313" y="3025588"/>
                  </a:cubicBezTo>
                  <a:lnTo>
                    <a:pt x="1114313" y="3025588"/>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518870" y="2979865"/>
              <a:ext cx="652743" cy="369332"/>
            </a:xfrm>
            <a:prstGeom prst="rect">
              <a:avLst/>
            </a:prstGeom>
            <a:noFill/>
          </p:spPr>
          <p:txBody>
            <a:bodyPr wrap="none" rtlCol="0">
              <a:spAutoFit/>
            </a:bodyPr>
            <a:lstStyle/>
            <a:p>
              <a:r>
                <a:rPr lang="en-US" dirty="0"/>
                <a:t>2017</a:t>
              </a:r>
            </a:p>
          </p:txBody>
        </p:sp>
      </p:grpSp>
      <p:sp>
        <p:nvSpPr>
          <p:cNvPr id="27" name="TextBox 26"/>
          <p:cNvSpPr txBox="1"/>
          <p:nvPr/>
        </p:nvSpPr>
        <p:spPr>
          <a:xfrm>
            <a:off x="67841" y="3909661"/>
            <a:ext cx="1528303" cy="369332"/>
          </a:xfrm>
          <a:prstGeom prst="rect">
            <a:avLst/>
          </a:prstGeom>
          <a:noFill/>
        </p:spPr>
        <p:txBody>
          <a:bodyPr wrap="none" rtlCol="0">
            <a:spAutoFit/>
          </a:bodyPr>
          <a:lstStyle/>
          <a:p>
            <a:r>
              <a:rPr lang="en-US"/>
              <a:t>Google Trends</a:t>
            </a:r>
          </a:p>
        </p:txBody>
      </p:sp>
      <p:grpSp>
        <p:nvGrpSpPr>
          <p:cNvPr id="9" name="Group 8">
            <a:extLst>
              <a:ext uri="{FF2B5EF4-FFF2-40B4-BE49-F238E27FC236}">
                <a16:creationId xmlns:a16="http://schemas.microsoft.com/office/drawing/2014/main" id="{8F0EAA7F-C880-0B44-9D85-2E16A9F98507}"/>
              </a:ext>
            </a:extLst>
          </p:cNvPr>
          <p:cNvGrpSpPr/>
          <p:nvPr/>
        </p:nvGrpSpPr>
        <p:grpSpPr>
          <a:xfrm>
            <a:off x="9204960" y="806044"/>
            <a:ext cx="2987039" cy="5076596"/>
            <a:chOff x="9204960" y="806044"/>
            <a:chExt cx="2987039" cy="5076596"/>
          </a:xfrm>
        </p:grpSpPr>
        <p:pic>
          <p:nvPicPr>
            <p:cNvPr id="2050" name="Picture 2" descr="http://mattturck.com/wp-content/uploads/2018/07/Matt_Turck_FirstMark_Big_Data_Landscape_2018_Final_reduced.png">
              <a:extLst>
                <a:ext uri="{FF2B5EF4-FFF2-40B4-BE49-F238E27FC236}">
                  <a16:creationId xmlns:a16="http://schemas.microsoft.com/office/drawing/2014/main" id="{33D4CC1C-641E-EE40-9EEA-3618526532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04960" y="806044"/>
              <a:ext cx="2987039" cy="2095905"/>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a:extLst>
                <a:ext uri="{FF2B5EF4-FFF2-40B4-BE49-F238E27FC236}">
                  <a16:creationId xmlns:a16="http://schemas.microsoft.com/office/drawing/2014/main" id="{1D333066-8AF6-B549-93DD-64B62B0DB747}"/>
                </a:ext>
              </a:extLst>
            </p:cNvPr>
            <p:cNvSpPr/>
            <p:nvPr/>
          </p:nvSpPr>
          <p:spPr>
            <a:xfrm>
              <a:off x="10271759" y="2773680"/>
              <a:ext cx="975361" cy="3108960"/>
            </a:xfrm>
            <a:custGeom>
              <a:avLst/>
              <a:gdLst>
                <a:gd name="connsiteX0" fmla="*/ 0 w 3337560"/>
                <a:gd name="connsiteY0" fmla="*/ 0 h 2971800"/>
                <a:gd name="connsiteX1" fmla="*/ 3314700 w 3337560"/>
                <a:gd name="connsiteY1" fmla="*/ 902970 h 2971800"/>
                <a:gd name="connsiteX2" fmla="*/ 3337560 w 3337560"/>
                <a:gd name="connsiteY2" fmla="*/ 2971800 h 2971800"/>
                <a:gd name="connsiteX3" fmla="*/ 3337560 w 3337560"/>
                <a:gd name="connsiteY3" fmla="*/ 2971800 h 2971800"/>
                <a:gd name="connsiteX0" fmla="*/ 0 w 3337560"/>
                <a:gd name="connsiteY0" fmla="*/ 0 h 2971800"/>
                <a:gd name="connsiteX1" fmla="*/ 3337560 w 3337560"/>
                <a:gd name="connsiteY1" fmla="*/ 902970 h 2971800"/>
                <a:gd name="connsiteX2" fmla="*/ 3337560 w 3337560"/>
                <a:gd name="connsiteY2" fmla="*/ 2971800 h 2971800"/>
                <a:gd name="connsiteX3" fmla="*/ 3337560 w 3337560"/>
                <a:gd name="connsiteY3" fmla="*/ 2971800 h 2971800"/>
                <a:gd name="connsiteX0" fmla="*/ 0 w 3346750"/>
                <a:gd name="connsiteY0" fmla="*/ 0 h 2971800"/>
                <a:gd name="connsiteX1" fmla="*/ 3346750 w 3346750"/>
                <a:gd name="connsiteY1" fmla="*/ 907565 h 2971800"/>
                <a:gd name="connsiteX2" fmla="*/ 3337560 w 3346750"/>
                <a:gd name="connsiteY2" fmla="*/ 2971800 h 2971800"/>
                <a:gd name="connsiteX3" fmla="*/ 3337560 w 3346750"/>
                <a:gd name="connsiteY3" fmla="*/ 2971800 h 2971800"/>
                <a:gd name="connsiteX0" fmla="*/ 0 w 1123503"/>
                <a:gd name="connsiteY0" fmla="*/ 0 h 3025588"/>
                <a:gd name="connsiteX1" fmla="*/ 1123503 w 1123503"/>
                <a:gd name="connsiteY1" fmla="*/ 961353 h 3025588"/>
                <a:gd name="connsiteX2" fmla="*/ 1114313 w 1123503"/>
                <a:gd name="connsiteY2" fmla="*/ 3025588 h 3025588"/>
                <a:gd name="connsiteX3" fmla="*/ 1114313 w 1123503"/>
                <a:gd name="connsiteY3" fmla="*/ 3025588 h 3025588"/>
              </a:gdLst>
              <a:ahLst/>
              <a:cxnLst>
                <a:cxn ang="0">
                  <a:pos x="connsiteX0" y="connsiteY0"/>
                </a:cxn>
                <a:cxn ang="0">
                  <a:pos x="connsiteX1" y="connsiteY1"/>
                </a:cxn>
                <a:cxn ang="0">
                  <a:pos x="connsiteX2" y="connsiteY2"/>
                </a:cxn>
                <a:cxn ang="0">
                  <a:pos x="connsiteX3" y="connsiteY3"/>
                </a:cxn>
              </a:cxnLst>
              <a:rect l="l" t="t" r="r" b="b"/>
              <a:pathLst>
                <a:path w="1123503" h="3025588">
                  <a:moveTo>
                    <a:pt x="0" y="0"/>
                  </a:moveTo>
                  <a:lnTo>
                    <a:pt x="1123503" y="961353"/>
                  </a:lnTo>
                  <a:cubicBezTo>
                    <a:pt x="1120440" y="1649431"/>
                    <a:pt x="1115845" y="2681549"/>
                    <a:pt x="1114313" y="3025588"/>
                  </a:cubicBezTo>
                  <a:lnTo>
                    <a:pt x="1114313" y="3025588"/>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2FB1189-5E2B-6A41-B24C-5868B9027321}"/>
                </a:ext>
              </a:extLst>
            </p:cNvPr>
            <p:cNvSpPr txBox="1"/>
            <p:nvPr/>
          </p:nvSpPr>
          <p:spPr>
            <a:xfrm>
              <a:off x="10697293" y="2970901"/>
              <a:ext cx="652743" cy="369332"/>
            </a:xfrm>
            <a:prstGeom prst="rect">
              <a:avLst/>
            </a:prstGeom>
            <a:noFill/>
          </p:spPr>
          <p:txBody>
            <a:bodyPr wrap="none" rtlCol="0">
              <a:spAutoFit/>
            </a:bodyPr>
            <a:lstStyle/>
            <a:p>
              <a:r>
                <a:rPr lang="en-US" dirty="0"/>
                <a:t>2018</a:t>
              </a:r>
            </a:p>
          </p:txBody>
        </p:sp>
      </p:grpSp>
    </p:spTree>
    <p:extLst>
      <p:ext uri="{BB962C8B-B14F-4D97-AF65-F5344CB8AC3E}">
        <p14:creationId xmlns:p14="http://schemas.microsoft.com/office/powerpoint/2010/main" val="1989831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Default Theme">
  <a:themeElements>
    <a:clrScheme name="Custom 2">
      <a:dk1>
        <a:srgbClr val="051D41"/>
      </a:dk1>
      <a:lt1>
        <a:sysClr val="window" lastClr="FFFFFF"/>
      </a:lt1>
      <a:dk2>
        <a:srgbClr val="051D41"/>
      </a:dk2>
      <a:lt2>
        <a:srgbClr val="FFFFFF"/>
      </a:lt2>
      <a:accent1>
        <a:srgbClr val="051D41"/>
      </a:accent1>
      <a:accent2>
        <a:srgbClr val="AC2131"/>
      </a:accent2>
      <a:accent3>
        <a:srgbClr val="9D9D9D"/>
      </a:accent3>
      <a:accent4>
        <a:srgbClr val="374A67"/>
      </a:accent4>
      <a:accent5>
        <a:srgbClr val="BD4D5A"/>
      </a:accent5>
      <a:accent6>
        <a:srgbClr val="B1B1B1"/>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36648</TotalTime>
  <Words>2969</Words>
  <Application>Microsoft Macintosh PowerPoint</Application>
  <PresentationFormat>Widescreen</PresentationFormat>
  <Paragraphs>458</Paragraphs>
  <Slides>36</Slides>
  <Notes>31</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Lato</vt:lpstr>
      <vt:lpstr>Lato Bold</vt:lpstr>
      <vt:lpstr>Lato Light</vt:lpstr>
      <vt:lpstr>Lato Regular</vt:lpstr>
      <vt:lpstr>Open Sans Light</vt:lpstr>
      <vt:lpstr>System Font Regular</vt:lpstr>
      <vt:lpstr>Arial</vt:lpstr>
      <vt:lpstr>Arial</vt:lpstr>
      <vt:lpstr>Calibri</vt:lpstr>
      <vt:lpstr>Helvetica Neue</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Landscape Evolution – A Moving Target</vt:lpstr>
      <vt:lpstr>Big Data Landscape Evolution – 2019</vt:lpstr>
      <vt:lpstr>Today’s Objectives</vt:lpstr>
      <vt:lpstr>Addressing the Big Data Challenges</vt:lpstr>
      <vt:lpstr>Addressing the Big Data Challenges</vt:lpstr>
      <vt:lpstr>Addressing the Big Data Challenge</vt:lpstr>
      <vt:lpstr>The Clash: should I Stream, or should I Batch?</vt:lpstr>
      <vt:lpstr>Addressing the Big Data Challenge - Technologies</vt:lpstr>
      <vt:lpstr>PowerPoint Presentation</vt:lpstr>
      <vt:lpstr>Hadoop Distributed File Systems (HDFS) Essentials</vt:lpstr>
      <vt:lpstr>Popular Big Data Formats</vt:lpstr>
      <vt:lpstr>PowerPoint Presentation</vt:lpstr>
      <vt:lpstr>PowerPoint Presentation</vt:lpstr>
      <vt:lpstr>MapReduce in a Nutshell</vt:lpstr>
      <vt:lpstr>MapReduce in a Nutshell</vt:lpstr>
      <vt:lpstr>MapReduce gotchas</vt:lpstr>
      <vt:lpstr>MapReduce Best Practices</vt:lpstr>
      <vt:lpstr>PowerPoint Presentation</vt:lpstr>
      <vt:lpstr>PowerPoint Presentation</vt:lpstr>
      <vt:lpstr>PowerPoint Presentation</vt:lpstr>
      <vt:lpstr>PowerPoint Presentation</vt:lpstr>
      <vt:lpstr>PowerPoint Presentation</vt:lpstr>
      <vt:lpstr>PowerPoint Presentation</vt:lpstr>
      <vt:lpstr>Big Data Illustrated – A Popular Real World Pattern</vt:lpstr>
      <vt:lpstr>Hadoop MapReduce Distributions</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 util</dc:creator>
  <cp:lastModifiedBy>Eric B</cp:lastModifiedBy>
  <cp:revision>745</cp:revision>
  <cp:lastPrinted>2019-02-26T14:18:59Z</cp:lastPrinted>
  <dcterms:created xsi:type="dcterms:W3CDTF">2016-11-02T19:50:15Z</dcterms:created>
  <dcterms:modified xsi:type="dcterms:W3CDTF">2020-03-04T12:40:36Z</dcterms:modified>
</cp:coreProperties>
</file>